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93" r:id="rId2"/>
    <p:sldId id="623" r:id="rId3"/>
    <p:sldId id="639" r:id="rId4"/>
    <p:sldId id="732" r:id="rId5"/>
    <p:sldId id="809" r:id="rId6"/>
    <p:sldId id="766" r:id="rId7"/>
    <p:sldId id="765" r:id="rId8"/>
    <p:sldId id="767" r:id="rId9"/>
    <p:sldId id="770" r:id="rId10"/>
    <p:sldId id="730" r:id="rId11"/>
    <p:sldId id="769" r:id="rId12"/>
    <p:sldId id="768" r:id="rId13"/>
    <p:sldId id="771" r:id="rId14"/>
    <p:sldId id="772" r:id="rId15"/>
    <p:sldId id="773" r:id="rId16"/>
    <p:sldId id="774" r:id="rId17"/>
    <p:sldId id="775" r:id="rId18"/>
    <p:sldId id="776" r:id="rId19"/>
    <p:sldId id="777" r:id="rId20"/>
    <p:sldId id="764" r:id="rId21"/>
    <p:sldId id="780" r:id="rId22"/>
    <p:sldId id="779" r:id="rId23"/>
    <p:sldId id="783" r:id="rId24"/>
    <p:sldId id="784" r:id="rId25"/>
    <p:sldId id="785" r:id="rId26"/>
    <p:sldId id="786" r:id="rId27"/>
    <p:sldId id="787" r:id="rId28"/>
    <p:sldId id="788" r:id="rId29"/>
    <p:sldId id="789" r:id="rId30"/>
    <p:sldId id="801" r:id="rId31"/>
    <p:sldId id="791" r:id="rId32"/>
    <p:sldId id="792" r:id="rId33"/>
    <p:sldId id="793" r:id="rId34"/>
    <p:sldId id="794" r:id="rId35"/>
    <p:sldId id="795" r:id="rId36"/>
    <p:sldId id="797" r:id="rId37"/>
    <p:sldId id="790" r:id="rId38"/>
    <p:sldId id="798" r:id="rId39"/>
    <p:sldId id="802" r:id="rId40"/>
    <p:sldId id="799" r:id="rId41"/>
    <p:sldId id="803" r:id="rId42"/>
    <p:sldId id="800" r:id="rId43"/>
    <p:sldId id="796" r:id="rId44"/>
    <p:sldId id="805" r:id="rId45"/>
    <p:sldId id="804" r:id="rId46"/>
    <p:sldId id="806" r:id="rId47"/>
  </p:sldIdLst>
  <p:sldSz cx="12192000" cy="6858000"/>
  <p:notesSz cx="6789738" cy="992981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IA BASURTO PRECIADO" initials="MPBP" lastIdx="42" clrIdx="0"/>
  <p:cmAuthor id="2" name="ANNIE CONSTANZA CHUMPITAZ TORRES" initials="ACT" lastIdx="7" clrIdx="1">
    <p:extLst>
      <p:ext uri="{19B8F6BF-5375-455C-9EA6-DF929625EA0E}">
        <p15:presenceInfo xmlns:p15="http://schemas.microsoft.com/office/powerpoint/2012/main" userId="ANNIE CONSTANZA CHUMPITAZ TORRES" providerId="None"/>
      </p:ext>
    </p:extLst>
  </p:cmAuthor>
  <p:cmAuthor id="3" name="LUIS EDUARDO JOSE SAN MARTIN ALEGRIA" initials="LEJSMA" lastIdx="7" clrIdx="2">
    <p:extLst>
      <p:ext uri="{19B8F6BF-5375-455C-9EA6-DF929625EA0E}">
        <p15:presenceInfo xmlns:p15="http://schemas.microsoft.com/office/powerpoint/2012/main" userId="S-1-5-21-1280482202-4056878361-557001864-76923" providerId="AD"/>
      </p:ext>
    </p:extLst>
  </p:cmAuthor>
  <p:cmAuthor id="4" name="SANDRA FABIOLA CACERES PAURINOTTO" initials="SFCP" lastIdx="8" clrIdx="3">
    <p:extLst>
      <p:ext uri="{19B8F6BF-5375-455C-9EA6-DF929625EA0E}">
        <p15:presenceInfo xmlns:p15="http://schemas.microsoft.com/office/powerpoint/2012/main" userId="S-1-5-21-1280482202-4056878361-557001864-50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6F6F6"/>
    <a:srgbClr val="98C0E4"/>
    <a:srgbClr val="FFCCCC"/>
    <a:srgbClr val="CC6600"/>
    <a:srgbClr val="B3523F"/>
    <a:srgbClr val="AB3A1C"/>
    <a:srgbClr val="FE7272"/>
    <a:srgbClr val="FF7C80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4049" autoAdjust="0"/>
  </p:normalViewPr>
  <p:slideViewPr>
    <p:cSldViewPr snapToGrid="0">
      <p:cViewPr varScale="1">
        <p:scale>
          <a:sx n="62" d="100"/>
          <a:sy n="62" d="100"/>
        </p:scale>
        <p:origin x="96" y="60"/>
      </p:cViewPr>
      <p:guideLst>
        <p:guide orient="horz" pos="279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6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2219" cy="49821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5949" y="6"/>
            <a:ext cx="2942219" cy="49821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2F80DD77-E37C-4613-928B-A8DE934B8D9E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431603"/>
            <a:ext cx="2942219" cy="49821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5949" y="9431603"/>
            <a:ext cx="2942219" cy="49821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6F6E1A69-A25C-412B-993C-D48BAED9D19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06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2219" cy="49821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5949" y="6"/>
            <a:ext cx="2942219" cy="49821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8589FE8F-ED6F-4025-8B85-C09B9DC50E76}" type="datetimeFigureOut">
              <a:rPr lang="es-PE" smtClean="0"/>
              <a:pPr/>
              <a:t>09/07/2021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3013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0" tIns="46266" rIns="92530" bIns="4626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8974" y="4778726"/>
            <a:ext cx="5431790" cy="3909863"/>
          </a:xfrm>
          <a:prstGeom prst="rect">
            <a:avLst/>
          </a:prstGeom>
        </p:spPr>
        <p:txBody>
          <a:bodyPr vert="horz" lIns="92530" tIns="46266" rIns="92530" bIns="462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31603"/>
            <a:ext cx="2942219" cy="49821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5949" y="9431603"/>
            <a:ext cx="2942219" cy="49821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426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FE039-A52F-4AE4-8493-C9A2C81677A7}" type="slidenum">
              <a:rPr lang="en-US"/>
              <a:pPr/>
              <a:t>17</a:t>
            </a:fld>
            <a:endParaRPr lang="en-US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899" y="5326388"/>
            <a:ext cx="5793447" cy="9819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FE039-A52F-4AE4-8493-C9A2C81677A7}" type="slidenum">
              <a:rPr lang="en-US"/>
              <a:pPr/>
              <a:t>18</a:t>
            </a:fld>
            <a:endParaRPr lang="en-US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899" y="5326388"/>
            <a:ext cx="5793447" cy="9819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1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FE039-A52F-4AE4-8493-C9A2C81677A7}" type="slidenum">
              <a:rPr lang="en-US"/>
              <a:pPr/>
              <a:t>19</a:t>
            </a:fld>
            <a:endParaRPr lang="en-US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899" y="5326388"/>
            <a:ext cx="5793447" cy="9819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1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42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702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FE039-A52F-4AE4-8493-C9A2C81677A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899" y="5326388"/>
            <a:ext cx="5793447" cy="98199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5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FE039-A52F-4AE4-8493-C9A2C81677A7}" type="slidenum">
              <a:rPr lang="en-US"/>
              <a:pPr/>
              <a:t>10</a:t>
            </a:fld>
            <a:endParaRPr lang="en-US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899" y="5326388"/>
            <a:ext cx="5793447" cy="9819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FE039-A52F-4AE4-8493-C9A2C81677A7}" type="slidenum">
              <a:rPr lang="en-US"/>
              <a:pPr/>
              <a:t>11</a:t>
            </a:fld>
            <a:endParaRPr lang="en-US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899" y="5326388"/>
            <a:ext cx="5793447" cy="9819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3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FE039-A52F-4AE4-8493-C9A2C81677A7}" type="slidenum">
              <a:rPr lang="en-US"/>
              <a:pPr/>
              <a:t>12</a:t>
            </a:fld>
            <a:endParaRPr lang="en-US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899" y="5326388"/>
            <a:ext cx="5793447" cy="9819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1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FE039-A52F-4AE4-8493-C9A2C81677A7}" type="slidenum">
              <a:rPr lang="en-US"/>
              <a:pPr/>
              <a:t>13</a:t>
            </a:fld>
            <a:endParaRPr lang="en-US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899" y="5326388"/>
            <a:ext cx="5793447" cy="9819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FE039-A52F-4AE4-8493-C9A2C81677A7}" type="slidenum">
              <a:rPr lang="en-US"/>
              <a:pPr/>
              <a:t>14</a:t>
            </a:fld>
            <a:endParaRPr lang="en-US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899" y="5326388"/>
            <a:ext cx="5793447" cy="9819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5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FE039-A52F-4AE4-8493-C9A2C81677A7}" type="slidenum">
              <a:rPr lang="en-US"/>
              <a:pPr/>
              <a:t>15</a:t>
            </a:fld>
            <a:endParaRPr lang="en-US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899" y="5326388"/>
            <a:ext cx="5793447" cy="9819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FE039-A52F-4AE4-8493-C9A2C81677A7}" type="slidenum">
              <a:rPr lang="en-US"/>
              <a:pPr/>
              <a:t>16</a:t>
            </a:fld>
            <a:endParaRPr lang="en-US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899" y="5326388"/>
            <a:ext cx="5793447" cy="9819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A25-077B-4DC0-AD87-20830E34251F}" type="datetime1">
              <a:rPr lang="es-PE" smtClean="0"/>
              <a:t>09/07/2021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9875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E24F-7A7B-4425-BBC1-3D901A884916}" type="datetime1">
              <a:rPr lang="es-PE" smtClean="0"/>
              <a:t>09/07/2021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276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4CB9-6DBD-4CA8-9191-028586E408BD}" type="datetime1">
              <a:rPr lang="es-PE" smtClean="0"/>
              <a:t>09/07/2021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9367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1E17-8748-4A5E-ADF7-3D333327E1E5}" type="datetime1">
              <a:rPr lang="es-PE" smtClean="0"/>
              <a:t>09/07/2021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08428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0D9-C42E-46CF-9864-4974FBE8D96D}" type="datetime1">
              <a:rPr lang="es-PE" smtClean="0"/>
              <a:t>09/07/2021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9042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C1F1-74CD-45BF-A3CF-7311D9175DFD}" type="datetime1">
              <a:rPr lang="es-PE" smtClean="0"/>
              <a:t>09/07/2021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057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C39D-A4DB-4960-8E0B-F261444340FA}" type="datetime1">
              <a:rPr lang="es-PE" smtClean="0"/>
              <a:t>09/07/2021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4885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E2E0-B394-469A-8FE8-04D3B7C388E0}" type="datetime1">
              <a:rPr lang="es-PE" smtClean="0"/>
              <a:t>09/07/2021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57355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037-434C-4786-A553-4F8568D0C669}" type="datetime1">
              <a:rPr lang="es-PE" smtClean="0"/>
              <a:t>09/07/2021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918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AFE-9CC3-49F8-B6A9-ACA3D1789B60}" type="datetime1">
              <a:rPr lang="es-PE" smtClean="0"/>
              <a:t>09/07/2021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2570-A015-4732-AFC3-267919D23706}" type="datetime1">
              <a:rPr lang="es-PE" smtClean="0"/>
              <a:t>09/07/2021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511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FB58-30AC-484D-B21A-1708B68C62CD}" type="datetime1">
              <a:rPr lang="es-PE" smtClean="0"/>
              <a:t>09/07/2021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8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3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b.pe/institucion/minedu/normas-legales/466108-160-2020-minedu" TargetMode="External"/><Relationship Id="rId3" Type="http://schemas.openxmlformats.org/officeDocument/2006/relationships/tags" Target="../tags/tag20.xml"/><Relationship Id="rId7" Type="http://schemas.openxmlformats.org/officeDocument/2006/relationships/image" Target="../media/image14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5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7" Type="http://schemas.openxmlformats.org/officeDocument/2006/relationships/image" Target="../media/image18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tmp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mp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tmp"/><Relationship Id="rId5" Type="http://schemas.openxmlformats.org/officeDocument/2006/relationships/image" Target="../media/image36.tmp"/><Relationship Id="rId4" Type="http://schemas.openxmlformats.org/officeDocument/2006/relationships/image" Target="../media/image37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mp"/><Relationship Id="rId5" Type="http://schemas.openxmlformats.org/officeDocument/2006/relationships/image" Target="../media/image46.tmp"/><Relationship Id="rId4" Type="http://schemas.openxmlformats.org/officeDocument/2006/relationships/image" Target="../media/image36.tm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54" y="131170"/>
            <a:ext cx="3258114" cy="7097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11AE4AC-DAE7-4849-9CDC-3FB8C775E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" y="4584515"/>
            <a:ext cx="2221878" cy="184662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CBBC15E-30C2-49BD-8BBE-E1E4A13ED820}"/>
              </a:ext>
            </a:extLst>
          </p:cNvPr>
          <p:cNvSpPr txBox="1"/>
          <p:nvPr/>
        </p:nvSpPr>
        <p:spPr>
          <a:xfrm>
            <a:off x="270933" y="2200103"/>
            <a:ext cx="10035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 smtClean="0">
                <a:solidFill>
                  <a:srgbClr val="C00000"/>
                </a:solidFill>
              </a:rPr>
              <a:t>EDUCACIÓN </a:t>
            </a:r>
            <a:r>
              <a:rPr lang="es-PE" sz="4400" b="1" smtClean="0">
                <a:solidFill>
                  <a:srgbClr val="C00000"/>
                </a:solidFill>
              </a:rPr>
              <a:t>BÁSICA </a:t>
            </a:r>
            <a:r>
              <a:rPr lang="es-PE" sz="4400" b="1" smtClean="0">
                <a:solidFill>
                  <a:srgbClr val="C00000"/>
                </a:solidFill>
              </a:rPr>
              <a:t>REGULAR</a:t>
            </a:r>
            <a:endParaRPr lang="es-PE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667000" y="857251"/>
          <a:ext cx="121488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971202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57251"/>
                        <a:ext cx="121488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120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857251"/>
            <a:ext cx="121488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2</a:t>
            </a:r>
          </a:p>
        </p:txBody>
      </p:sp>
      <p:pic>
        <p:nvPicPr>
          <p:cNvPr id="7" name="Imagen 6"/>
          <p:cNvPicPr/>
          <p:nvPr/>
        </p:nvPicPr>
        <p:blipFill>
          <a:blip r:embed="rId7"/>
          <a:stretch>
            <a:fillRect/>
          </a:stretch>
        </p:blipFill>
        <p:spPr>
          <a:xfrm>
            <a:off x="203424" y="2108347"/>
            <a:ext cx="7444381" cy="432758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72031" y="846463"/>
            <a:ext cx="861294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PE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 103. ¿Cuantas vacantes ofreció la IE por grado y turno?</a:t>
            </a:r>
          </a:p>
          <a:p>
            <a:r>
              <a:rPr lang="es-MX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 104. ¿Cuántos postulantes se presentaron a la IE por grado y turno?</a:t>
            </a:r>
            <a:endParaRPr lang="es-PE" sz="20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s-PE" sz="20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s-PE" sz="16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7836474" y="2616250"/>
            <a:ext cx="3114852" cy="1655887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Dependiendo de la información registrada podremos saber si se cubrieron todas las </a:t>
            </a:r>
            <a:r>
              <a:rPr lang="es-MX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vacantes,</a:t>
            </a:r>
            <a:endParaRPr lang="es-MX" b="1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hubo déficit de vacantes</a:t>
            </a:r>
            <a:endParaRPr lang="es-PE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76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667000" y="857251"/>
          <a:ext cx="121488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57251"/>
                        <a:ext cx="121488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120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857251"/>
            <a:ext cx="121488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2</a:t>
            </a:r>
          </a:p>
        </p:txBody>
      </p:sp>
      <p:pic>
        <p:nvPicPr>
          <p:cNvPr id="4" name="Imagen 3"/>
          <p:cNvPicPr/>
          <p:nvPr/>
        </p:nvPicPr>
        <p:blipFill>
          <a:blip r:embed="rId7"/>
          <a:stretch>
            <a:fillRect/>
          </a:stretch>
        </p:blipFill>
        <p:spPr>
          <a:xfrm>
            <a:off x="578954" y="405433"/>
            <a:ext cx="4499941" cy="612457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6107066" y="1729407"/>
            <a:ext cx="3114852" cy="3235123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Temas que han sido priorizados en los planes tutoriales de </a:t>
            </a:r>
            <a:r>
              <a:rPr lang="es-MX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aula.</a:t>
            </a:r>
          </a:p>
          <a:p>
            <a:pPr algn="just"/>
            <a:endParaRPr lang="es-MX" b="1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director deberá de declarar cuales de los temas para los planes tutoriales de aula han sido priorizados.</a:t>
            </a:r>
          </a:p>
          <a:p>
            <a:pPr algn="just"/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si han sido priorizados cuales han recibido  asistencia técnica.</a:t>
            </a:r>
            <a:endParaRPr lang="es-PE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PE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03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667000" y="857251"/>
          <a:ext cx="121488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57251"/>
                        <a:ext cx="121488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120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857251"/>
            <a:ext cx="121488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2</a:t>
            </a:r>
          </a:p>
        </p:txBody>
      </p:sp>
      <p:pic>
        <p:nvPicPr>
          <p:cNvPr id="4" name="Imagen 3"/>
          <p:cNvPicPr/>
          <p:nvPr/>
        </p:nvPicPr>
        <p:blipFill>
          <a:blip r:embed="rId7"/>
          <a:stretch>
            <a:fillRect/>
          </a:stretch>
        </p:blipFill>
        <p:spPr>
          <a:xfrm>
            <a:off x="773388" y="146396"/>
            <a:ext cx="3326664" cy="644613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5205880" y="1113183"/>
            <a:ext cx="5253359" cy="1948070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Registro Nacional de Sanciones Contra Servidores Civiles - (RNSSC), es una herramienta de consulta pública sobre impedimento de personal para ser contratado en el estado, que también contiene información de personas condenadas por delitos señalados en la ley N° 29988.</a:t>
            </a:r>
            <a:endParaRPr lang="es-PE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5205880" y="3637721"/>
            <a:ext cx="5349477" cy="2127459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Ley 29988, establece medidas extraordinarias para el personal docente y administrativo de instituciones educativas públicas y privadas, implicado en delitos de terrorismo, apología del terrorismo, delitos de violación de la libertad sexual y delitos de tráfico ilícito de drogas.</a:t>
            </a:r>
            <a:endParaRPr lang="es-PE" b="1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825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667000" y="857251"/>
          <a:ext cx="121488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57251"/>
                        <a:ext cx="121488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120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857251"/>
            <a:ext cx="121488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2</a:t>
            </a:r>
          </a:p>
        </p:txBody>
      </p:sp>
      <p:pic>
        <p:nvPicPr>
          <p:cNvPr id="4" name="Imagen 3"/>
          <p:cNvPicPr/>
          <p:nvPr/>
        </p:nvPicPr>
        <p:blipFill>
          <a:blip r:embed="rId7"/>
          <a:stretch>
            <a:fillRect/>
          </a:stretch>
        </p:blipFill>
        <p:spPr>
          <a:xfrm>
            <a:off x="392866" y="2638115"/>
            <a:ext cx="6645910" cy="372711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92025" y="394824"/>
            <a:ext cx="100872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Según costumbres y el origen familiar, a que grupos étnicos pertenecen los estudiantes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s-PE" sz="20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392866" y="997962"/>
            <a:ext cx="10510359" cy="1437125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atender esta sección, es importante que usted Señor(a) Director(a), solicite a sus docentes de aula, que incluyan en su diagnóstico realizado a cada estudiante, un criterio de identificación del grupo étnico al que pertenecerían según las indicaciones y definiciones planteadas en estas preguntas. Esta acción tiene un fin cultural y de integración social.</a:t>
            </a:r>
            <a:endParaRPr lang="es-PE" b="1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7270974" y="2764394"/>
            <a:ext cx="3632251" cy="3727111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 recomendable que los docentes de aula utilicen los medios de comunicación virtuales o herramientas informáticas disponibles con las que se contactan con los padres de familia, cuidadores(as) o apoderados(as) para indagar sobre las costumbres y el origen familiar que se propone en esta pregunta.</a:t>
            </a:r>
            <a:endParaRPr lang="es-PE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586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667000" y="857251"/>
          <a:ext cx="121488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57251"/>
                        <a:ext cx="121488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120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857251"/>
            <a:ext cx="121488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2</a:t>
            </a:r>
          </a:p>
        </p:txBody>
      </p:sp>
      <p:pic>
        <p:nvPicPr>
          <p:cNvPr id="4" name="Imagen 3"/>
          <p:cNvPicPr/>
          <p:nvPr/>
        </p:nvPicPr>
        <p:blipFill>
          <a:blip r:embed="rId7"/>
          <a:stretch>
            <a:fillRect/>
          </a:stretch>
        </p:blipFill>
        <p:spPr>
          <a:xfrm>
            <a:off x="274415" y="1103177"/>
            <a:ext cx="6353175" cy="534352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71349" y="324998"/>
            <a:ext cx="100872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Sobre la diversidad y sobre el servicio de apoyo y asesoramiento a las necesidades educativas especiales SAANEE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6812744" y="1103177"/>
            <a:ext cx="4657011" cy="4641640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  mejorar la educación de los alumnos que tienen alguna discapacidad y promover una educación inclusiva, el Ministerio de Educación tiene el Servicio de Apoyo y Asesoramiento para la Atención a las Necesidades Educativas Especiales (SAANEE), que se encarga de capacitar a los maestros de todos los colegios que trabajan con niños con discapacidad. Cada SAANEE está formado por terapistas de lenguaje, terapistas físicas, terapistas ocupacionales y profesores de lenguaje especializados en discapacidad intelectual, visual y auditiva, quienes se encargan de orientar y asesorar de manera itinerante al personal directivo y docente de las instituciones educativas inclusivas.</a:t>
            </a:r>
            <a:endParaRPr lang="es-PE" b="1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16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667000" y="857251"/>
          <a:ext cx="121488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57251"/>
                        <a:ext cx="121488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120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857251"/>
            <a:ext cx="121488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2</a:t>
            </a:r>
          </a:p>
        </p:txBody>
      </p:sp>
      <p:pic>
        <p:nvPicPr>
          <p:cNvPr id="4" name="Imagen 3"/>
          <p:cNvPicPr/>
          <p:nvPr/>
        </p:nvPicPr>
        <p:blipFill>
          <a:blip r:embed="rId7"/>
          <a:stretch>
            <a:fillRect/>
          </a:stretch>
        </p:blipFill>
        <p:spPr>
          <a:xfrm>
            <a:off x="309716" y="1554379"/>
            <a:ext cx="6824042" cy="42083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9716" y="708456"/>
            <a:ext cx="7728155" cy="3976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Supervisión de la prestación del Servicio Educativo de gestión privada</a:t>
            </a:r>
            <a:endParaRPr lang="es-PE" sz="20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7428971" y="1644006"/>
            <a:ext cx="3114852" cy="2093107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Este cuadro es sólo para las IE de la gestión privada, donde declarará </a:t>
            </a:r>
            <a:r>
              <a:rPr lang="es-MX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información </a:t>
            </a:r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supervisión de la UGEL, sobre la </a:t>
            </a:r>
            <a:r>
              <a:rPr lang="es-MX" b="1" dirty="0" err="1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promotoría</a:t>
            </a:r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forma de constitución, etc.</a:t>
            </a:r>
            <a:endParaRPr lang="es-PE" b="1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369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667000" y="857251"/>
          <a:ext cx="121488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57251"/>
                        <a:ext cx="121488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120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857251"/>
            <a:ext cx="121488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2</a:t>
            </a:r>
          </a:p>
        </p:txBody>
      </p:sp>
      <p:pic>
        <p:nvPicPr>
          <p:cNvPr id="4" name="Imagen 3"/>
          <p:cNvPicPr/>
          <p:nvPr/>
        </p:nvPicPr>
        <p:blipFill>
          <a:blip r:embed="rId7"/>
          <a:stretch>
            <a:fillRect/>
          </a:stretch>
        </p:blipFill>
        <p:spPr>
          <a:xfrm>
            <a:off x="261316" y="886445"/>
            <a:ext cx="6381750" cy="58007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1073" y="360587"/>
            <a:ext cx="6119605" cy="3976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Internet, seguridad e implementación.</a:t>
            </a:r>
            <a:endParaRPr lang="es-PE" sz="20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7170554" y="1480931"/>
            <a:ext cx="3114852" cy="2065474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Estas preguntas están relacionadas en el contexto de estado de emergencia, equipos informáticos y acceso a internet  en la IE y en el domicilio.</a:t>
            </a:r>
          </a:p>
        </p:txBody>
      </p:sp>
    </p:spTree>
    <p:extLst>
      <p:ext uri="{BB962C8B-B14F-4D97-AF65-F5344CB8AC3E}">
        <p14:creationId xmlns:p14="http://schemas.microsoft.com/office/powerpoint/2010/main" val="321377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667000" y="857251"/>
          <a:ext cx="121488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57251"/>
                        <a:ext cx="121488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120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857251"/>
            <a:ext cx="121488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2</a:t>
            </a:r>
          </a:p>
        </p:txBody>
      </p:sp>
      <p:pic>
        <p:nvPicPr>
          <p:cNvPr id="4" name="Imagen 3"/>
          <p:cNvPicPr/>
          <p:nvPr/>
        </p:nvPicPr>
        <p:blipFill>
          <a:blip r:embed="rId7"/>
          <a:stretch>
            <a:fillRect/>
          </a:stretch>
        </p:blipFill>
        <p:spPr>
          <a:xfrm>
            <a:off x="604216" y="297345"/>
            <a:ext cx="4902061" cy="64115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935264" y="297345"/>
            <a:ext cx="4172832" cy="3976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Fortalecimiento de la gestión de la IE</a:t>
            </a:r>
            <a:endParaRPr lang="es-PE" sz="20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6146823" y="1172479"/>
            <a:ext cx="4179934" cy="3876599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Direccionado a los componentes: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Infraestructura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Aprendizajes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Docentes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Gestión, etc</a:t>
            </a:r>
            <a:r>
              <a:rPr lang="es-MX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just"/>
            <a:endParaRPr lang="es-MX" b="1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Sobre la gestión del riesgo de desastres y la seguridad.</a:t>
            </a:r>
          </a:p>
          <a:p>
            <a:pPr algn="just"/>
            <a:endParaRPr lang="es-MX" b="1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es-MX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</a:t>
            </a:r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docente </a:t>
            </a:r>
            <a:r>
              <a:rPr lang="es-MX" b="1" dirty="0" err="1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ó</a:t>
            </a:r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administrativo que se encuentra en el grupo de riesgo de la COVID 19</a:t>
            </a:r>
          </a:p>
        </p:txBody>
      </p:sp>
    </p:spTree>
    <p:extLst>
      <p:ext uri="{BB962C8B-B14F-4D97-AF65-F5344CB8AC3E}">
        <p14:creationId xmlns:p14="http://schemas.microsoft.com/office/powerpoint/2010/main" val="407410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667000" y="857251"/>
          <a:ext cx="121488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57251"/>
                        <a:ext cx="121488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120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857251"/>
            <a:ext cx="121488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2</a:t>
            </a:r>
          </a:p>
        </p:txBody>
      </p:sp>
      <p:pic>
        <p:nvPicPr>
          <p:cNvPr id="4" name="Imagen 3"/>
          <p:cNvPicPr/>
          <p:nvPr/>
        </p:nvPicPr>
        <p:blipFill>
          <a:blip r:embed="rId7"/>
          <a:stretch>
            <a:fillRect/>
          </a:stretch>
        </p:blipFill>
        <p:spPr>
          <a:xfrm>
            <a:off x="479149" y="161925"/>
            <a:ext cx="4972050" cy="66960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935264" y="297345"/>
            <a:ext cx="4172832" cy="3976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Aprendo en casa - Multicanales</a:t>
            </a:r>
            <a:endParaRPr lang="es-PE" sz="20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5769135" y="908510"/>
            <a:ext cx="5688971" cy="2530429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Servicio multicanal de educación a distancia por televisión, radio e Internet. El objetivo a corto plazo es que los estudiantes de educación básica (inicial, primaria y secundaria), educación básica especial (</a:t>
            </a:r>
            <a:r>
              <a:rPr lang="es-MX" b="1" dirty="0" err="1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Prite</a:t>
            </a:r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 Cebe) y educación básica alternativa avancen en el desarrollo de sus clases desde el 6 de abril de 2020, durante el Estado de Emergencia, como dicta la </a:t>
            </a:r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/>
              </a:rPr>
              <a:t>Resolución Ministerial N° 160-2020-MINEDU</a:t>
            </a:r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5769134" y="4163335"/>
            <a:ext cx="5688971" cy="1504537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objetivo a mediano y largo plazo es complementar las lecciones que dan los docentes en el aula, enfocándose especialmente en los estudiantes de zonas rurales y alejadas para reducir las desigualdades en el aprendizaje.</a:t>
            </a:r>
          </a:p>
        </p:txBody>
      </p:sp>
    </p:spTree>
    <p:extLst>
      <p:ext uri="{BB962C8B-B14F-4D97-AF65-F5344CB8AC3E}">
        <p14:creationId xmlns:p14="http://schemas.microsoft.com/office/powerpoint/2010/main" val="3107225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667000" y="857251"/>
          <a:ext cx="121488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57251"/>
                        <a:ext cx="121488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120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857251"/>
            <a:ext cx="121488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2</a:t>
            </a:r>
          </a:p>
        </p:txBody>
      </p:sp>
      <p:pic>
        <p:nvPicPr>
          <p:cNvPr id="4" name="Imagen 3"/>
          <p:cNvPicPr/>
          <p:nvPr/>
        </p:nvPicPr>
        <p:blipFill>
          <a:blip r:embed="rId7"/>
          <a:stretch>
            <a:fillRect/>
          </a:stretch>
        </p:blipFill>
        <p:spPr>
          <a:xfrm>
            <a:off x="326335" y="612291"/>
            <a:ext cx="5398604" cy="514246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253317" y="612291"/>
            <a:ext cx="4172832" cy="3976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Aprendo en casa - Multicanales</a:t>
            </a:r>
            <a:endParaRPr lang="es-PE" sz="20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188FFFC-7FF0-44CB-9856-9A825A553E4B}"/>
              </a:ext>
            </a:extLst>
          </p:cNvPr>
          <p:cNvSpPr/>
          <p:nvPr/>
        </p:nvSpPr>
        <p:spPr>
          <a:xfrm>
            <a:off x="5967916" y="1678986"/>
            <a:ext cx="5688971" cy="1504537"/>
          </a:xfrm>
          <a:prstGeom prst="rect">
            <a:avLst/>
          </a:prstGeom>
          <a:solidFill>
            <a:schemeClr val="bg1"/>
          </a:solidFill>
          <a:ln w="6032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Preguntas de medios de comunicación pertinente, en un escenario de educación remota.</a:t>
            </a:r>
          </a:p>
          <a:p>
            <a:r>
              <a:rPr lang="es-MX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Nivel de satisfacción de contenidos y temas en los </a:t>
            </a:r>
            <a:r>
              <a:rPr lang="es-MX" b="1" dirty="0" err="1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tablets</a:t>
            </a:r>
            <a:r>
              <a:rPr lang="es-MX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contenidos de herramientas digitales, etc.</a:t>
            </a:r>
            <a:endParaRPr lang="es-MX" b="1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058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25145" y="844187"/>
            <a:ext cx="5270289" cy="718457"/>
          </a:xfrm>
        </p:spPr>
        <p:txBody>
          <a:bodyPr>
            <a:noAutofit/>
          </a:bodyPr>
          <a:lstStyle/>
          <a:p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Agenda</a:t>
            </a:r>
            <a:b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</a:b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37755" y="1842606"/>
            <a:ext cx="5719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PE" sz="2000" dirty="0" smtClean="0"/>
              <a:t>ASPECTOS NORMATIVOS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FACTORES PARA EL ÉXITO</a:t>
            </a:r>
            <a:endParaRPr lang="es-PE" sz="20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PE" sz="2000" dirty="0"/>
              <a:t>LA CÉDULA CENSAL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PE" sz="2000" dirty="0"/>
              <a:t>SECCIONES RELEVANTES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PE" sz="2000" dirty="0" smtClean="0"/>
              <a:t>SECCIÓN DOCENTES</a:t>
            </a:r>
            <a:endParaRPr lang="es-PE" sz="20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PE" sz="2000" dirty="0" smtClean="0"/>
              <a:t>SECCIÓN DOCENTES </a:t>
            </a:r>
            <a:r>
              <a:rPr lang="es-PE" sz="2000" dirty="0"/>
              <a:t>-</a:t>
            </a:r>
            <a:r>
              <a:rPr lang="es-PE" sz="2000" dirty="0" smtClean="0"/>
              <a:t> </a:t>
            </a:r>
            <a:r>
              <a:rPr lang="es-PE" sz="2000" dirty="0"/>
              <a:t>CASOS </a:t>
            </a:r>
            <a:r>
              <a:rPr lang="es-PE" sz="2000" dirty="0" smtClean="0"/>
              <a:t>PRÁCTICOS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PE" sz="2000" dirty="0"/>
              <a:t>SECCIÓN DOCENTES -</a:t>
            </a:r>
            <a:r>
              <a:rPr lang="es-PE" sz="2000" dirty="0" smtClean="0"/>
              <a:t> EJERCICIOS PROPUESTO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EJERCICIOS PROPUESTOS Y LLENADO EN EL FORMATO CENSAL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055410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F198090-81FD-468D-9995-150A20F73954}"/>
              </a:ext>
            </a:extLst>
          </p:cNvPr>
          <p:cNvSpPr txBox="1"/>
          <p:nvPr/>
        </p:nvSpPr>
        <p:spPr>
          <a:xfrm>
            <a:off x="447387" y="2427264"/>
            <a:ext cx="10556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 smtClean="0">
                <a:solidFill>
                  <a:srgbClr val="C00000"/>
                </a:solidFill>
              </a:rPr>
              <a:t>SECCIÓN DOCENTES</a:t>
            </a:r>
            <a:endParaRPr lang="es-P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20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21617" y="264385"/>
            <a:ext cx="11594183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</a:t>
            </a:r>
          </a:p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¿A quien registramos?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36392" y="1428309"/>
            <a:ext cx="7581200" cy="2219766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405482" y="1588930"/>
            <a:ext cx="76109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REGISTRE AL PERSONAL</a:t>
            </a:r>
          </a:p>
          <a:p>
            <a:pPr algn="ctr"/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REGISTRE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todo el personal docente, auxiliares de educación y personal administrativo que se encuentre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laborando en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servicio/nivel educativo durante el periodo de reporte del censo educativo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s-PE" sz="24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40983" y="4057650"/>
            <a:ext cx="7628238" cy="20002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585940" y="4274981"/>
            <a:ext cx="71290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EXCLUYA AL PERSONAL</a:t>
            </a:r>
          </a:p>
          <a:p>
            <a:pPr algn="ctr"/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REGISTRE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 personal que se encuentre haciendo uso de licencia y a los que han sido destacados a otra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IE/DRE/UGEL</a:t>
            </a: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66" y="2052517"/>
            <a:ext cx="1268379" cy="1147883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99" y="4112125"/>
            <a:ext cx="1009802" cy="12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96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17342" y="1256858"/>
            <a:ext cx="7581200" cy="2610291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415007" y="1322230"/>
            <a:ext cx="761096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REGISTRE AL PERSONAL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encuentra cubriendo una plaza por licencia.</a:t>
            </a:r>
            <a:endParaRPr lang="es-PE" sz="24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que viene destacado desde Otra IE/DRE/UGEL.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que se encuentras laborando en la IE (Nombrados contratados)</a:t>
            </a:r>
            <a:endParaRPr lang="es-PE" sz="24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PE" sz="24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PE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55258" y="4229100"/>
            <a:ext cx="7628238" cy="16954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41" y="1500067"/>
            <a:ext cx="1268379" cy="1147883"/>
          </a:xfrm>
          <a:prstGeom prst="rect">
            <a:avLst/>
          </a:prstGeo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99" y="4112125"/>
            <a:ext cx="1009802" cy="122682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05482" y="4379755"/>
            <a:ext cx="7610968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EXCLUYA AL PERSONAL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encuentra en uso de licencia.</a:t>
            </a:r>
            <a:endParaRPr lang="es-PE" sz="24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destacado a otra IE/DRE/UGEL.</a:t>
            </a:r>
          </a:p>
          <a:p>
            <a:pPr algn="ctr"/>
            <a:endParaRPr lang="es-PE" sz="24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PE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504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6984462" y="1303506"/>
            <a:ext cx="4124528" cy="48411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282104" y="1245140"/>
            <a:ext cx="4114798" cy="49416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5377" y="115389"/>
            <a:ext cx="8508648" cy="836444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destacado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3" y="1356556"/>
            <a:ext cx="2786271" cy="1513310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32" y="1323433"/>
            <a:ext cx="2286136" cy="1737015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1024646" y="724453"/>
            <a:ext cx="2609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I.E. ORIGEN</a:t>
            </a:r>
            <a:endParaRPr lang="es-PE" sz="3200" b="1" dirty="0" smtClean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7615341" y="779174"/>
            <a:ext cx="2609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I.E. DESTINO</a:t>
            </a:r>
            <a:endParaRPr lang="es-PE" sz="3200" b="1" dirty="0" smtClean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1892029" y="2918769"/>
            <a:ext cx="819150" cy="3429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Flecha abajo 36"/>
          <p:cNvSpPr/>
          <p:nvPr/>
        </p:nvSpPr>
        <p:spPr>
          <a:xfrm>
            <a:off x="8529133" y="2937009"/>
            <a:ext cx="819150" cy="3429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 19"/>
          <p:cNvSpPr/>
          <p:nvPr/>
        </p:nvSpPr>
        <p:spPr>
          <a:xfrm>
            <a:off x="470014" y="5184126"/>
            <a:ext cx="38645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Condición del personal:</a:t>
            </a:r>
          </a:p>
          <a:p>
            <a:pPr algn="ctr"/>
            <a:r>
              <a:rPr lang="es-PE" sz="2000" b="1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DESTACADO A OTRA IE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941364" y="5279563"/>
            <a:ext cx="42311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Condición del personal</a:t>
            </a:r>
          </a:p>
          <a:p>
            <a:pPr algn="ctr"/>
            <a:r>
              <a:rPr lang="es-PE" sz="2000" b="1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DESTACADO DE OTRA IE</a:t>
            </a: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8" y="3327744"/>
            <a:ext cx="3679838" cy="182791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ángulo 17"/>
          <p:cNvSpPr/>
          <p:nvPr/>
        </p:nvSpPr>
        <p:spPr>
          <a:xfrm>
            <a:off x="387878" y="4303708"/>
            <a:ext cx="27249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SE REGISTRA</a:t>
            </a:r>
          </a:p>
        </p:txBody>
      </p:sp>
      <p:pic>
        <p:nvPicPr>
          <p:cNvPr id="23" name="Imagen 22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69" y="3295319"/>
            <a:ext cx="3823447" cy="189925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20" y="4187118"/>
            <a:ext cx="658945" cy="800560"/>
          </a:xfrm>
          <a:prstGeom prst="rect">
            <a:avLst/>
          </a:prstGeom>
        </p:spPr>
      </p:pic>
      <p:pic>
        <p:nvPicPr>
          <p:cNvPr id="41" name="Imagen 40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05" y="4283133"/>
            <a:ext cx="731080" cy="66162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7248334" y="4314487"/>
            <a:ext cx="24501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SE REGISTRA</a:t>
            </a:r>
          </a:p>
        </p:txBody>
      </p:sp>
      <p:sp>
        <p:nvSpPr>
          <p:cNvPr id="27" name="Flecha derecha 26"/>
          <p:cNvSpPr/>
          <p:nvPr/>
        </p:nvSpPr>
        <p:spPr>
          <a:xfrm>
            <a:off x="6446197" y="2564861"/>
            <a:ext cx="538263" cy="1322962"/>
          </a:xfrm>
          <a:prstGeom prst="rightArrow">
            <a:avLst>
              <a:gd name="adj1" fmla="val 50000"/>
              <a:gd name="adj2" fmla="val 7168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Rectángulo 27"/>
          <p:cNvSpPr/>
          <p:nvPr/>
        </p:nvSpPr>
        <p:spPr>
          <a:xfrm>
            <a:off x="5084327" y="2214664"/>
            <a:ext cx="1258108" cy="226005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57" y="2431710"/>
            <a:ext cx="1100156" cy="1731728"/>
          </a:xfrm>
          <a:prstGeom prst="rect">
            <a:avLst/>
          </a:prstGeom>
        </p:spPr>
      </p:pic>
      <p:sp>
        <p:nvSpPr>
          <p:cNvPr id="29" name="Flecha derecha 28"/>
          <p:cNvSpPr/>
          <p:nvPr/>
        </p:nvSpPr>
        <p:spPr>
          <a:xfrm>
            <a:off x="4474724" y="2619984"/>
            <a:ext cx="560962" cy="1322962"/>
          </a:xfrm>
          <a:prstGeom prst="rightArrow">
            <a:avLst>
              <a:gd name="adj1" fmla="val 50000"/>
              <a:gd name="adj2" fmla="val 7168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0880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4357989" y="1060314"/>
            <a:ext cx="6692630" cy="234436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5377" y="115389"/>
            <a:ext cx="8508648" cy="836444"/>
          </a:xfrm>
        </p:spPr>
        <p:txBody>
          <a:bodyPr>
            <a:normAutofit fontScale="90000"/>
          </a:bodyPr>
          <a:lstStyle/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en uso de licencia y cubriendo una licencia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33" y="1942083"/>
            <a:ext cx="694561" cy="1404229"/>
          </a:xfrm>
          <a:prstGeom prst="rect">
            <a:avLst/>
          </a:prstGeom>
        </p:spPr>
      </p:pic>
      <p:pic>
        <p:nvPicPr>
          <p:cNvPr id="19" name="Imagen 18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20" y="1382210"/>
            <a:ext cx="3679838" cy="182791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ángulo 19"/>
          <p:cNvSpPr/>
          <p:nvPr/>
        </p:nvSpPr>
        <p:spPr>
          <a:xfrm>
            <a:off x="7082962" y="2417591"/>
            <a:ext cx="24501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SE REGISTRA</a:t>
            </a:r>
          </a:p>
        </p:txBody>
      </p:sp>
      <p:pic>
        <p:nvPicPr>
          <p:cNvPr id="41" name="Imagen 40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0" y="2422666"/>
            <a:ext cx="676647" cy="612364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224890" y="1117962"/>
            <a:ext cx="2963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Condición del personal:</a:t>
            </a:r>
          </a:p>
          <a:p>
            <a:pPr algn="ctr"/>
            <a:r>
              <a:rPr lang="es-PE" sz="1600" b="1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CUBRIENDO UNA LICENCIA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393656" y="4033735"/>
            <a:ext cx="6692630" cy="234436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4" name="Imagen 13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27" y="4861444"/>
            <a:ext cx="979615" cy="1505104"/>
          </a:xfrm>
          <a:prstGeom prst="rect">
            <a:avLst/>
          </a:prstGeom>
        </p:spPr>
      </p:pic>
      <p:pic>
        <p:nvPicPr>
          <p:cNvPr id="21" name="Imagen 20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19" y="4271327"/>
            <a:ext cx="3679838" cy="182791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85" y="5185564"/>
            <a:ext cx="598553" cy="727189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7206967" y="5237564"/>
            <a:ext cx="27249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SE REGISTRA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09197" y="4052473"/>
            <a:ext cx="29638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Condición del personal:</a:t>
            </a:r>
          </a:p>
          <a:p>
            <a:pPr algn="ctr"/>
            <a:r>
              <a:rPr lang="es-PE" sz="1600" b="1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HACIENDO USO DE LICENCIA </a:t>
            </a:r>
          </a:p>
          <a:p>
            <a:pPr algn="ctr"/>
            <a:r>
              <a:rPr lang="es-PE" sz="1600" b="1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POR MATERNIDAD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317772" y="1799615"/>
            <a:ext cx="3009086" cy="35214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6" name="Grupo 15"/>
          <p:cNvGrpSpPr/>
          <p:nvPr/>
        </p:nvGrpSpPr>
        <p:grpSpPr>
          <a:xfrm>
            <a:off x="438245" y="2224879"/>
            <a:ext cx="2786271" cy="2069008"/>
            <a:chOff x="1671429" y="1349189"/>
            <a:chExt cx="2786271" cy="2069008"/>
          </a:xfrm>
        </p:grpSpPr>
        <p:sp>
          <p:nvSpPr>
            <p:cNvPr id="33" name="Rectángulo 32"/>
            <p:cNvSpPr/>
            <p:nvPr/>
          </p:nvSpPr>
          <p:spPr>
            <a:xfrm>
              <a:off x="2552700" y="1349189"/>
              <a:ext cx="120967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PE" sz="3200" b="1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I.E.</a:t>
              </a:r>
              <a:endParaRPr lang="es-PE" sz="32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23" name="Imagen 22" descr="Recorte de pantall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429" y="1904887"/>
              <a:ext cx="2786271" cy="1513310"/>
            </a:xfrm>
            <a:prstGeom prst="rect">
              <a:avLst/>
            </a:prstGeom>
          </p:spPr>
        </p:pic>
      </p:grpSp>
      <p:sp>
        <p:nvSpPr>
          <p:cNvPr id="36" name="Flecha derecha 35"/>
          <p:cNvSpPr/>
          <p:nvPr/>
        </p:nvSpPr>
        <p:spPr>
          <a:xfrm>
            <a:off x="3657599" y="4049948"/>
            <a:ext cx="560962" cy="1322962"/>
          </a:xfrm>
          <a:prstGeom prst="rightArrow">
            <a:avLst>
              <a:gd name="adj1" fmla="val 50000"/>
              <a:gd name="adj2" fmla="val 7168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Flecha derecha 36"/>
          <p:cNvSpPr/>
          <p:nvPr/>
        </p:nvSpPr>
        <p:spPr>
          <a:xfrm rot="10800000">
            <a:off x="3501956" y="2094689"/>
            <a:ext cx="560962" cy="1322962"/>
          </a:xfrm>
          <a:prstGeom prst="rightArrow">
            <a:avLst>
              <a:gd name="adj1" fmla="val 50000"/>
              <a:gd name="adj2" fmla="val 7168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666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4659548" y="1789888"/>
            <a:ext cx="6147879" cy="3667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5377" y="115389"/>
            <a:ext cx="8508648" cy="836444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en condición de no aplica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9" name="Imagen 18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45" y="3211011"/>
            <a:ext cx="3679838" cy="182791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ángulo 19"/>
          <p:cNvSpPr/>
          <p:nvPr/>
        </p:nvSpPr>
        <p:spPr>
          <a:xfrm>
            <a:off x="6995413" y="4304757"/>
            <a:ext cx="24501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SE REGISTRA</a:t>
            </a:r>
          </a:p>
        </p:txBody>
      </p:sp>
      <p:pic>
        <p:nvPicPr>
          <p:cNvPr id="41" name="Imagen 40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53" y="4280649"/>
            <a:ext cx="676647" cy="612364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5898046" y="1798898"/>
            <a:ext cx="321677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Condición del personal: </a:t>
            </a:r>
            <a:r>
              <a:rPr lang="es-PE" sz="1600" b="1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APLICA 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551239" y="1799615"/>
            <a:ext cx="3009086" cy="36284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6" name="Grupo 15"/>
          <p:cNvGrpSpPr/>
          <p:nvPr/>
        </p:nvGrpSpPr>
        <p:grpSpPr>
          <a:xfrm>
            <a:off x="671712" y="2224879"/>
            <a:ext cx="2786271" cy="2069008"/>
            <a:chOff x="1671429" y="1349189"/>
            <a:chExt cx="2786271" cy="2069008"/>
          </a:xfrm>
        </p:grpSpPr>
        <p:sp>
          <p:nvSpPr>
            <p:cNvPr id="33" name="Rectángulo 32"/>
            <p:cNvSpPr/>
            <p:nvPr/>
          </p:nvSpPr>
          <p:spPr>
            <a:xfrm>
              <a:off x="2552700" y="1349189"/>
              <a:ext cx="120967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PE" sz="3200" b="1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I.E.</a:t>
              </a:r>
              <a:endParaRPr lang="es-PE" sz="32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23" name="Imagen 22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429" y="1904887"/>
              <a:ext cx="2786271" cy="1513310"/>
            </a:xfrm>
            <a:prstGeom prst="rect">
              <a:avLst/>
            </a:prstGeom>
          </p:spPr>
        </p:pic>
      </p:grpSp>
      <p:sp>
        <p:nvSpPr>
          <p:cNvPr id="37" name="Flecha derecha 36"/>
          <p:cNvSpPr/>
          <p:nvPr/>
        </p:nvSpPr>
        <p:spPr>
          <a:xfrm rot="10800000">
            <a:off x="3764603" y="2882629"/>
            <a:ext cx="560962" cy="1322962"/>
          </a:xfrm>
          <a:prstGeom prst="rightArrow">
            <a:avLst>
              <a:gd name="adj1" fmla="val 50000"/>
              <a:gd name="adj2" fmla="val 7168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Rectángulo 27"/>
          <p:cNvSpPr/>
          <p:nvPr/>
        </p:nvSpPr>
        <p:spPr>
          <a:xfrm>
            <a:off x="5661340" y="2077759"/>
            <a:ext cx="41830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Todo el personal que esta laborando en la IE de forma regular, nombrados, contratados, etc.</a:t>
            </a:r>
          </a:p>
        </p:txBody>
      </p:sp>
    </p:spTree>
    <p:extLst>
      <p:ext uri="{BB962C8B-B14F-4D97-AF65-F5344CB8AC3E}">
        <p14:creationId xmlns:p14="http://schemas.microsoft.com/office/powerpoint/2010/main" val="2039090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lamada con línea 1 22"/>
          <p:cNvSpPr/>
          <p:nvPr/>
        </p:nvSpPr>
        <p:spPr>
          <a:xfrm>
            <a:off x="356520" y="1904999"/>
            <a:ext cx="6953250" cy="609601"/>
          </a:xfrm>
          <a:prstGeom prst="borderCallout1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 23"/>
          <p:cNvSpPr/>
          <p:nvPr/>
        </p:nvSpPr>
        <p:spPr>
          <a:xfrm>
            <a:off x="0" y="1427005"/>
            <a:ext cx="764314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REGISTRE AL PERSONAL</a:t>
            </a:r>
          </a:p>
          <a:p>
            <a:endParaRPr lang="es-PE" sz="24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PE" sz="24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PE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00" y="1962150"/>
            <a:ext cx="4210638" cy="28956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19101" y="2014656"/>
            <a:ext cx="69382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 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encuentra cubriendo una plaza por licencia.</a:t>
            </a:r>
            <a:endParaRPr lang="es-PE" sz="16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56520" y="2981324"/>
            <a:ext cx="6953250" cy="6096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/>
          <p:cNvSpPr/>
          <p:nvPr/>
        </p:nvSpPr>
        <p:spPr>
          <a:xfrm>
            <a:off x="438150" y="3090981"/>
            <a:ext cx="67763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que viene destacado desde Otra IE/DRE/UGEL.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PE" sz="16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94620" y="4010024"/>
            <a:ext cx="6953250" cy="93345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/>
          <p:cNvSpPr/>
          <p:nvPr/>
        </p:nvSpPr>
        <p:spPr>
          <a:xfrm>
            <a:off x="409575" y="4195881"/>
            <a:ext cx="677636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 se 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encuentra 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laborando en la IE (Nombrados contratados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).</a:t>
            </a:r>
            <a:endParaRPr lang="es-PE" sz="20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PE" sz="16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281194" y="2486025"/>
            <a:ext cx="742950" cy="56197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7995570" y="2886076"/>
            <a:ext cx="438150" cy="438150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6" name="Conector recto 25"/>
          <p:cNvCxnSpPr>
            <a:endCxn id="27" idx="2"/>
          </p:cNvCxnSpPr>
          <p:nvPr/>
        </p:nvCxnSpPr>
        <p:spPr>
          <a:xfrm>
            <a:off x="7204994" y="3552825"/>
            <a:ext cx="781051" cy="19050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/>
          <p:cNvSpPr/>
          <p:nvPr/>
        </p:nvSpPr>
        <p:spPr>
          <a:xfrm>
            <a:off x="7986045" y="3524251"/>
            <a:ext cx="438150" cy="43815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Elipse 28"/>
          <p:cNvSpPr/>
          <p:nvPr/>
        </p:nvSpPr>
        <p:spPr>
          <a:xfrm>
            <a:off x="7995570" y="4238626"/>
            <a:ext cx="438150" cy="438150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0" name="Conector recto 29"/>
          <p:cNvCxnSpPr>
            <a:endCxn id="29" idx="2"/>
          </p:cNvCxnSpPr>
          <p:nvPr/>
        </p:nvCxnSpPr>
        <p:spPr>
          <a:xfrm flipV="1">
            <a:off x="7300244" y="4457701"/>
            <a:ext cx="695326" cy="304799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redondeado 31"/>
          <p:cNvSpPr/>
          <p:nvPr/>
        </p:nvSpPr>
        <p:spPr>
          <a:xfrm>
            <a:off x="2571749" y="5381625"/>
            <a:ext cx="5314951" cy="10572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Rectángulo 32"/>
          <p:cNvSpPr/>
          <p:nvPr/>
        </p:nvSpPr>
        <p:spPr>
          <a:xfrm>
            <a:off x="2634332" y="5313205"/>
            <a:ext cx="5242843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EXCLUYA AL PERSONAL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2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</a:t>
            </a:r>
            <a:r>
              <a:rPr lang="es-PE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 </a:t>
            </a:r>
            <a:r>
              <a:rPr lang="es-PE" sz="2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encuentra en uso de licencia.</a:t>
            </a:r>
            <a:endParaRPr lang="es-PE" sz="2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E" sz="2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destacado a otra IE/DRE/UGEL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endParaRPr lang="es-PE" sz="24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PE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521617" y="264385"/>
            <a:ext cx="11594183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</a:t>
            </a:r>
          </a:p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¿A quien registramos?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140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5377" y="115389"/>
            <a:ext cx="7104573" cy="836444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a registrar en el formato físico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72" y="1075295"/>
            <a:ext cx="3220312" cy="1892553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14" y="996319"/>
            <a:ext cx="3733823" cy="1950509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1860661" y="1446521"/>
            <a:ext cx="31824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PE" sz="1400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CUBRIENDO UNA </a:t>
            </a:r>
          </a:p>
          <a:p>
            <a:r>
              <a:rPr lang="es-PE" sz="1400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PLAZA POR LICENCIA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1469364" y="1928435"/>
            <a:ext cx="280349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que cubre un puesto/plaza de otro personal que se encuentra haciendo uso de licencia. </a:t>
            </a:r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74" y="3068159"/>
            <a:ext cx="3682312" cy="3721107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220138" y="3480161"/>
            <a:ext cx="232792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PE" sz="1400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 QUE VIENE </a:t>
            </a:r>
          </a:p>
          <a:p>
            <a:r>
              <a:rPr lang="es-PE" sz="1400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DESTACADO DESDE OTRA </a:t>
            </a:r>
          </a:p>
          <a:p>
            <a:r>
              <a:rPr lang="es-PE" sz="1400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I.E./DRE/UGEL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1647607" y="4187931"/>
            <a:ext cx="290869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que viene de otra I.E./DRE/UGEL a la I.E. declarante.</a:t>
            </a:r>
          </a:p>
          <a:p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 </a:t>
            </a:r>
            <a:r>
              <a:rPr lang="es-PE" sz="1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desplazamiento temporal y excepcional de un </a:t>
            </a:r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docente </a:t>
            </a:r>
            <a:r>
              <a:rPr lang="es-PE" sz="1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nombrado a una plaza vacante presupuestada de la misma u otra </a:t>
            </a:r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DRE/UGEL </a:t>
            </a:r>
            <a:r>
              <a:rPr lang="es-PE" sz="1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que desempeñe el mismo cargo, especialidad, modalidad, nivel y forma educativa en la que se </a:t>
            </a:r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encuentra </a:t>
            </a:r>
            <a:r>
              <a:rPr lang="es-PE" sz="1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nombrado</a:t>
            </a:r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" name="Imagen 12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16" y="3137368"/>
            <a:ext cx="3630122" cy="183545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889284" y="3790096"/>
            <a:ext cx="28377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400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APLICA</a:t>
            </a:r>
          </a:p>
          <a:p>
            <a:pPr algn="just"/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que se encuentra laborando en la IE que esta informando la cédula censal. </a:t>
            </a:r>
          </a:p>
        </p:txBody>
      </p:sp>
      <p:cxnSp>
        <p:nvCxnSpPr>
          <p:cNvPr id="16" name="Conector recto 15"/>
          <p:cNvCxnSpPr/>
          <p:nvPr/>
        </p:nvCxnSpPr>
        <p:spPr>
          <a:xfrm flipH="1">
            <a:off x="4676776" y="1864970"/>
            <a:ext cx="301968" cy="30505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>
            <a:off x="4495801" y="2348564"/>
            <a:ext cx="422708" cy="11090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5113510" y="2876551"/>
            <a:ext cx="239540" cy="60959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redondeado 2"/>
          <p:cNvSpPr/>
          <p:nvPr/>
        </p:nvSpPr>
        <p:spPr>
          <a:xfrm>
            <a:off x="4952415" y="1723703"/>
            <a:ext cx="370356" cy="249478"/>
          </a:xfrm>
          <a:prstGeom prst="round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redondeado 18"/>
          <p:cNvSpPr/>
          <p:nvPr/>
        </p:nvSpPr>
        <p:spPr>
          <a:xfrm>
            <a:off x="4921935" y="2097483"/>
            <a:ext cx="400836" cy="299208"/>
          </a:xfrm>
          <a:prstGeom prst="round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redondeado 20"/>
          <p:cNvSpPr/>
          <p:nvPr/>
        </p:nvSpPr>
        <p:spPr>
          <a:xfrm>
            <a:off x="4949207" y="2557891"/>
            <a:ext cx="400836" cy="299208"/>
          </a:xfrm>
          <a:prstGeom prst="round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1245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7" y="3400681"/>
            <a:ext cx="9944850" cy="72294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Llamada rectangular redondeada 4"/>
          <p:cNvSpPr/>
          <p:nvPr/>
        </p:nvSpPr>
        <p:spPr>
          <a:xfrm>
            <a:off x="381000" y="1409700"/>
            <a:ext cx="3495675" cy="1619250"/>
          </a:xfrm>
          <a:prstGeom prst="wedgeRoundRectCallout">
            <a:avLst>
              <a:gd name="adj1" fmla="val 19407"/>
              <a:gd name="adj2" fmla="val 89848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/>
          <p:cNvSpPr/>
          <p:nvPr/>
        </p:nvSpPr>
        <p:spPr>
          <a:xfrm>
            <a:off x="249685" y="1453962"/>
            <a:ext cx="371271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DOCENTES</a:t>
            </a:r>
            <a:r>
              <a:rPr lang="es-PE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que desempeña función docente en el Servicio/Nivel Educativo. Incluir a los directivos y jerárquicos.</a:t>
            </a:r>
          </a:p>
        </p:txBody>
      </p:sp>
      <p:sp>
        <p:nvSpPr>
          <p:cNvPr id="27" name="Llamada rectangular redondeada 26"/>
          <p:cNvSpPr/>
          <p:nvPr/>
        </p:nvSpPr>
        <p:spPr>
          <a:xfrm>
            <a:off x="2743200" y="4610099"/>
            <a:ext cx="3495675" cy="1743075"/>
          </a:xfrm>
          <a:prstGeom prst="wedgeRoundRectCallout">
            <a:avLst>
              <a:gd name="adj1" fmla="val 15320"/>
              <a:gd name="adj2" fmla="val -92505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Rectángulo 27"/>
          <p:cNvSpPr/>
          <p:nvPr/>
        </p:nvSpPr>
        <p:spPr>
          <a:xfrm>
            <a:off x="3007781" y="4703557"/>
            <a:ext cx="286914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DOCENTES DE AULA</a:t>
            </a:r>
          </a:p>
          <a:p>
            <a:pPr algn="ctr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Considerar a todos los docentes que están involucrados en el proceso de enseñanza aprendizaje. </a:t>
            </a:r>
          </a:p>
        </p:txBody>
      </p:sp>
      <p:sp>
        <p:nvSpPr>
          <p:cNvPr id="31" name="Llamada rectangular redondeada 30"/>
          <p:cNvSpPr/>
          <p:nvPr/>
        </p:nvSpPr>
        <p:spPr>
          <a:xfrm>
            <a:off x="5133975" y="1285875"/>
            <a:ext cx="3800475" cy="1609726"/>
          </a:xfrm>
          <a:prstGeom prst="wedgeRoundRectCallout">
            <a:avLst>
              <a:gd name="adj1" fmla="val 24996"/>
              <a:gd name="adj2" fmla="val 97721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/>
        </p:nvSpPr>
        <p:spPr>
          <a:xfrm>
            <a:off x="5162550" y="1282202"/>
            <a:ext cx="376237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AUXILIAR DE EDUCACIÓN</a:t>
            </a:r>
          </a:p>
          <a:p>
            <a:pPr algn="ctr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Apoya </a:t>
            </a:r>
            <a:r>
              <a:rPr lang="es-PE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 docente en sus </a:t>
            </a:r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actividades formativas y </a:t>
            </a:r>
            <a:r>
              <a:rPr lang="es-PE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disciplinarias, </a:t>
            </a:r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</a:t>
            </a:r>
            <a:r>
              <a:rPr lang="es-PE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trabajo con la comunidad. </a:t>
            </a:r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Participa </a:t>
            </a:r>
            <a:r>
              <a:rPr lang="es-PE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la </a:t>
            </a:r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formación integral de estudiantes.</a:t>
            </a:r>
          </a:p>
        </p:txBody>
      </p:sp>
      <p:sp>
        <p:nvSpPr>
          <p:cNvPr id="34" name="Llamada rectangular redondeada 33"/>
          <p:cNvSpPr/>
          <p:nvPr/>
        </p:nvSpPr>
        <p:spPr>
          <a:xfrm>
            <a:off x="7115176" y="4705350"/>
            <a:ext cx="3257550" cy="1476376"/>
          </a:xfrm>
          <a:prstGeom prst="wedgeRoundRectCallout">
            <a:avLst>
              <a:gd name="adj1" fmla="val 47160"/>
              <a:gd name="adj2" fmla="val -109135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Rectángulo 32"/>
          <p:cNvSpPr/>
          <p:nvPr/>
        </p:nvSpPr>
        <p:spPr>
          <a:xfrm>
            <a:off x="7199554" y="4803997"/>
            <a:ext cx="3011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ADMINISTRATIVO</a:t>
            </a:r>
          </a:p>
          <a:p>
            <a:pPr algn="ctr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Cumple con la función administrativa de soporte a las Instituciones educativas. </a:t>
            </a: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521617" y="264385"/>
            <a:ext cx="11594183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</a:t>
            </a:r>
          </a:p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Tipos de personal por función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5330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7" y="3086356"/>
            <a:ext cx="9944850" cy="72294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521617" y="264385"/>
            <a:ext cx="11594183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</a:t>
            </a:r>
          </a:p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Consistencias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Esquina doblada 6"/>
          <p:cNvSpPr/>
          <p:nvPr/>
        </p:nvSpPr>
        <p:spPr>
          <a:xfrm>
            <a:off x="1428750" y="1438276"/>
            <a:ext cx="3857625" cy="1085850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/>
          <p:cNvSpPr/>
          <p:nvPr/>
        </p:nvSpPr>
        <p:spPr>
          <a:xfrm>
            <a:off x="1630810" y="1473012"/>
            <a:ext cx="37127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debe ser cero (0).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 mínimo uno (1).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 máximo, depende del nivel.</a:t>
            </a:r>
          </a:p>
        </p:txBody>
      </p:sp>
      <p:sp>
        <p:nvSpPr>
          <p:cNvPr id="34" name="Esquina doblada 33"/>
          <p:cNvSpPr/>
          <p:nvPr/>
        </p:nvSpPr>
        <p:spPr>
          <a:xfrm>
            <a:off x="7067550" y="1752601"/>
            <a:ext cx="2714625" cy="704849"/>
          </a:xfrm>
          <a:prstGeom prst="foldedCorner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/>
          <p:cNvSpPr/>
          <p:nvPr/>
        </p:nvSpPr>
        <p:spPr>
          <a:xfrm>
            <a:off x="7393436" y="1939737"/>
            <a:ext cx="221729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Puede ser cero (0).</a:t>
            </a:r>
          </a:p>
        </p:txBody>
      </p:sp>
      <p:sp>
        <p:nvSpPr>
          <p:cNvPr id="40" name="Esquina doblada 39"/>
          <p:cNvSpPr/>
          <p:nvPr/>
        </p:nvSpPr>
        <p:spPr>
          <a:xfrm>
            <a:off x="1295400" y="4495801"/>
            <a:ext cx="3419475" cy="923924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23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Rectángulo 28"/>
          <p:cNvSpPr/>
          <p:nvPr/>
        </p:nvSpPr>
        <p:spPr>
          <a:xfrm>
            <a:off x="1430786" y="4625787"/>
            <a:ext cx="3245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Docentes No puede ser menor Docentes de aula.</a:t>
            </a:r>
          </a:p>
        </p:txBody>
      </p:sp>
      <p:sp>
        <p:nvSpPr>
          <p:cNvPr id="51" name="Esquina doblada 50"/>
          <p:cNvSpPr/>
          <p:nvPr/>
        </p:nvSpPr>
        <p:spPr>
          <a:xfrm>
            <a:off x="5162551" y="4724400"/>
            <a:ext cx="3200400" cy="1285875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/>
        </p:nvSpPr>
        <p:spPr>
          <a:xfrm>
            <a:off x="5355085" y="4778187"/>
            <a:ext cx="3141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la Gestión Pública Auxiliares</a:t>
            </a:r>
            <a:r>
              <a:rPr lang="es-PE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PE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Educación No puede ser igual o mayor a Total Docentes.</a:t>
            </a:r>
          </a:p>
        </p:txBody>
      </p:sp>
      <p:sp>
        <p:nvSpPr>
          <p:cNvPr id="55" name="Flecha abajo 54"/>
          <p:cNvSpPr/>
          <p:nvPr/>
        </p:nvSpPr>
        <p:spPr>
          <a:xfrm rot="21081433">
            <a:off x="2321533" y="2437873"/>
            <a:ext cx="342900" cy="97843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6" name="Flecha abajo 55"/>
          <p:cNvSpPr/>
          <p:nvPr/>
        </p:nvSpPr>
        <p:spPr>
          <a:xfrm rot="20725022">
            <a:off x="4678407" y="2446497"/>
            <a:ext cx="342900" cy="97445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7" name="Flecha abajo 56"/>
          <p:cNvSpPr/>
          <p:nvPr/>
        </p:nvSpPr>
        <p:spPr>
          <a:xfrm rot="18842424">
            <a:off x="9601086" y="2148884"/>
            <a:ext cx="342900" cy="147618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Flecha abajo 57"/>
          <p:cNvSpPr/>
          <p:nvPr/>
        </p:nvSpPr>
        <p:spPr>
          <a:xfrm rot="1405190">
            <a:off x="7885746" y="2314356"/>
            <a:ext cx="342900" cy="11843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9" name="Flecha abajo 58"/>
          <p:cNvSpPr/>
          <p:nvPr/>
        </p:nvSpPr>
        <p:spPr>
          <a:xfrm rot="12420925">
            <a:off x="4455801" y="3437582"/>
            <a:ext cx="342900" cy="130605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0" name="Flecha abajo 59"/>
          <p:cNvSpPr/>
          <p:nvPr/>
        </p:nvSpPr>
        <p:spPr>
          <a:xfrm rot="9293101">
            <a:off x="2863298" y="3633668"/>
            <a:ext cx="342900" cy="108155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Flecha abajo 60"/>
          <p:cNvSpPr/>
          <p:nvPr/>
        </p:nvSpPr>
        <p:spPr>
          <a:xfrm rot="10800000">
            <a:off x="7684774" y="3580456"/>
            <a:ext cx="342900" cy="135349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Esquina doblada 61"/>
          <p:cNvSpPr/>
          <p:nvPr/>
        </p:nvSpPr>
        <p:spPr>
          <a:xfrm>
            <a:off x="8601076" y="4695825"/>
            <a:ext cx="3076574" cy="1247775"/>
          </a:xfrm>
          <a:prstGeom prst="foldedCorner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3" name="Flecha abajo 62"/>
          <p:cNvSpPr/>
          <p:nvPr/>
        </p:nvSpPr>
        <p:spPr>
          <a:xfrm rot="8772708">
            <a:off x="10694537" y="3410012"/>
            <a:ext cx="342900" cy="167993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30"/>
          <p:cNvSpPr/>
          <p:nvPr/>
        </p:nvSpPr>
        <p:spPr>
          <a:xfrm>
            <a:off x="8679310" y="4692462"/>
            <a:ext cx="3141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la Gestión Pública Administrativos No puede ser igual o mayor a Total Docentes.</a:t>
            </a:r>
          </a:p>
        </p:txBody>
      </p:sp>
    </p:spTree>
    <p:extLst>
      <p:ext uri="{BB962C8B-B14F-4D97-AF65-F5344CB8AC3E}">
        <p14:creationId xmlns:p14="http://schemas.microsoft.com/office/powerpoint/2010/main" val="2520572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76105" y="3244645"/>
            <a:ext cx="8807224" cy="747252"/>
          </a:xfrm>
        </p:spPr>
        <p:txBody>
          <a:bodyPr>
            <a:noAutofit/>
          </a:bodyPr>
          <a:lstStyle/>
          <a:p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Aspectos Normativos</a:t>
            </a:r>
          </a:p>
        </p:txBody>
      </p:sp>
    </p:spTree>
    <p:extLst>
      <p:ext uri="{BB962C8B-B14F-4D97-AF65-F5344CB8AC3E}">
        <p14:creationId xmlns:p14="http://schemas.microsoft.com/office/powerpoint/2010/main" val="1991547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F198090-81FD-468D-9995-150A20F73954}"/>
              </a:ext>
            </a:extLst>
          </p:cNvPr>
          <p:cNvSpPr txBox="1"/>
          <p:nvPr/>
        </p:nvSpPr>
        <p:spPr>
          <a:xfrm>
            <a:off x="447387" y="2427264"/>
            <a:ext cx="6072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 smtClean="0">
                <a:solidFill>
                  <a:srgbClr val="C00000"/>
                </a:solidFill>
              </a:rPr>
              <a:t>CASOS PRÁCTICOS DE LLENADO</a:t>
            </a:r>
            <a:endParaRPr lang="es-P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34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06" y="2724662"/>
            <a:ext cx="8529001" cy="62001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ángulo 26"/>
          <p:cNvSpPr/>
          <p:nvPr/>
        </p:nvSpPr>
        <p:spPr>
          <a:xfrm>
            <a:off x="2943364" y="2704107"/>
            <a:ext cx="7581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600" b="1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1                 0                    0                 0   </a:t>
            </a: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419043" y="46528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52368" y="109393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Ejemplos prácticos de consistencias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0588" y="2025781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1.</a:t>
            </a:r>
            <a:endParaRPr lang="es-ES" sz="4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124378" y="2636199"/>
            <a:ext cx="4392391" cy="3035029"/>
            <a:chOff x="3287798" y="2091448"/>
            <a:chExt cx="4392391" cy="3035029"/>
          </a:xfrm>
        </p:grpSpPr>
        <p:pic>
          <p:nvPicPr>
            <p:cNvPr id="25" name="Imagen 24" descr="Recorte de panta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798" y="4011648"/>
              <a:ext cx="813532" cy="988370"/>
            </a:xfrm>
            <a:prstGeom prst="rect">
              <a:avLst/>
            </a:prstGeom>
          </p:spPr>
        </p:pic>
        <p:sp>
          <p:nvSpPr>
            <p:cNvPr id="7" name="Elipse 6"/>
            <p:cNvSpPr/>
            <p:nvPr/>
          </p:nvSpPr>
          <p:spPr>
            <a:xfrm>
              <a:off x="3900790" y="2091448"/>
              <a:ext cx="963039" cy="875489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0" name="Llamada rectangular redondeada 49"/>
            <p:cNvSpPr/>
            <p:nvPr/>
          </p:nvSpPr>
          <p:spPr>
            <a:xfrm>
              <a:off x="4184514" y="3919436"/>
              <a:ext cx="3495675" cy="1207041"/>
            </a:xfrm>
            <a:prstGeom prst="wedgeRoundRectCallout">
              <a:avLst>
                <a:gd name="adj1" fmla="val -36248"/>
                <a:gd name="adj2" fmla="val -121661"/>
                <a:gd name="adj3" fmla="val 16667"/>
              </a:avLst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rgbClr val="CC0000"/>
              </a:solidFill>
            </a:ln>
            <a:effectLst>
              <a:outerShdw blurRad="508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4335101" y="4080025"/>
              <a:ext cx="324274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PE" b="1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 PRESENTA INCONSISTENCIAS.</a:t>
              </a:r>
            </a:p>
            <a:p>
              <a:r>
                <a:rPr lang="es-PE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</a:t>
              </a:r>
              <a:r>
                <a:rPr lang="es-PE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ocentes de aula no tiene que ser cero.</a:t>
              </a:r>
            </a:p>
          </p:txBody>
        </p:sp>
      </p:grpSp>
      <p:sp>
        <p:nvSpPr>
          <p:cNvPr id="52" name="Rectángulo 51"/>
          <p:cNvSpPr/>
          <p:nvPr/>
        </p:nvSpPr>
        <p:spPr>
          <a:xfrm>
            <a:off x="1293780" y="3460087"/>
            <a:ext cx="36867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¿Presenta inconsistencia?</a:t>
            </a:r>
          </a:p>
        </p:txBody>
      </p:sp>
    </p:spTree>
    <p:extLst>
      <p:ext uri="{BB962C8B-B14F-4D97-AF65-F5344CB8AC3E}">
        <p14:creationId xmlns:p14="http://schemas.microsoft.com/office/powerpoint/2010/main" val="3172740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419043" y="46528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52368" y="109393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Ejemplos prácticos de consistencias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" name="Imagen 29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32" y="2627183"/>
            <a:ext cx="8529001" cy="62001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2729356" y="2626081"/>
            <a:ext cx="7092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600" b="1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2                2                     0                0   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516307" y="2034696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2.</a:t>
            </a:r>
            <a:endParaRPr lang="es-ES" sz="4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50590" y="3401722"/>
            <a:ext cx="36867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¿Presenta inconsistencia?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444065" y="4133447"/>
            <a:ext cx="4629891" cy="1207041"/>
            <a:chOff x="2714490" y="4084807"/>
            <a:chExt cx="4629891" cy="1207041"/>
          </a:xfrm>
        </p:grpSpPr>
        <p:pic>
          <p:nvPicPr>
            <p:cNvPr id="48" name="Imagen 47" descr="Recorte de panta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490" y="4288056"/>
              <a:ext cx="947929" cy="857876"/>
            </a:xfrm>
            <a:prstGeom prst="rect">
              <a:avLst/>
            </a:prstGeom>
          </p:spPr>
        </p:pic>
        <p:sp>
          <p:nvSpPr>
            <p:cNvPr id="17" name="Llamada rectangular redondeada 16"/>
            <p:cNvSpPr/>
            <p:nvPr/>
          </p:nvSpPr>
          <p:spPr>
            <a:xfrm>
              <a:off x="3775952" y="4084807"/>
              <a:ext cx="3495675" cy="1207041"/>
            </a:xfrm>
            <a:prstGeom prst="wedgeRoundRectCallout">
              <a:avLst>
                <a:gd name="adj1" fmla="val -25395"/>
                <a:gd name="adj2" fmla="val -50741"/>
                <a:gd name="adj3" fmla="val 16667"/>
              </a:avLst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926538" y="4216212"/>
              <a:ext cx="341784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PE" b="1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NO PRESENTA INCONSISTENCIAS.</a:t>
              </a:r>
            </a:p>
            <a:p>
              <a:r>
                <a:rPr lang="es-PE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Cumple con las consistencias especificadas.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986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419043" y="46528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52368" y="109393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Ejemplos prácticos de consistencias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6" name="Imagen 4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54" y="2821530"/>
            <a:ext cx="8529001" cy="62001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ángulo 46"/>
          <p:cNvSpPr/>
          <p:nvPr/>
        </p:nvSpPr>
        <p:spPr>
          <a:xfrm>
            <a:off x="2583440" y="2810702"/>
            <a:ext cx="7092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600" b="1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3                4                     0                0   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555622" y="2025369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3.</a:t>
            </a:r>
            <a:endParaRPr lang="es-ES" sz="4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3725544" y="2723748"/>
            <a:ext cx="4392391" cy="3249035"/>
            <a:chOff x="3287798" y="2091448"/>
            <a:chExt cx="4392391" cy="3249035"/>
          </a:xfrm>
        </p:grpSpPr>
        <p:pic>
          <p:nvPicPr>
            <p:cNvPr id="52" name="Imagen 51" descr="Recorte de panta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798" y="4011648"/>
              <a:ext cx="813532" cy="988370"/>
            </a:xfrm>
            <a:prstGeom prst="rect">
              <a:avLst/>
            </a:prstGeom>
          </p:spPr>
        </p:pic>
        <p:sp>
          <p:nvSpPr>
            <p:cNvPr id="53" name="Elipse 52"/>
            <p:cNvSpPr/>
            <p:nvPr/>
          </p:nvSpPr>
          <p:spPr>
            <a:xfrm>
              <a:off x="3900790" y="2091448"/>
              <a:ext cx="963039" cy="875489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4" name="Llamada rectangular redondeada 53"/>
            <p:cNvSpPr/>
            <p:nvPr/>
          </p:nvSpPr>
          <p:spPr>
            <a:xfrm>
              <a:off x="4184514" y="3919436"/>
              <a:ext cx="3495675" cy="1421047"/>
            </a:xfrm>
            <a:prstGeom prst="wedgeRoundRectCallout">
              <a:avLst>
                <a:gd name="adj1" fmla="val -38753"/>
                <a:gd name="adj2" fmla="val -110801"/>
                <a:gd name="adj3" fmla="val 16667"/>
              </a:avLst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rgbClr val="CC0000"/>
              </a:solidFill>
            </a:ln>
            <a:effectLst>
              <a:outerShdw blurRad="508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4367718" y="4128662"/>
              <a:ext cx="32295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PE" b="1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</a:t>
              </a:r>
              <a:r>
                <a:rPr lang="es-PE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s-PE" b="1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PRESENTA INCONSISTENCIAS.</a:t>
              </a:r>
            </a:p>
            <a:p>
              <a:r>
                <a:rPr lang="es-PE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</a:t>
              </a:r>
              <a:r>
                <a:rPr lang="es-PE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ocentes de aula no puede ser mayor al total de docentes.</a:t>
              </a:r>
            </a:p>
          </p:txBody>
        </p:sp>
      </p:grpSp>
      <p:sp>
        <p:nvSpPr>
          <p:cNvPr id="56" name="Rectángulo 55"/>
          <p:cNvSpPr/>
          <p:nvPr/>
        </p:nvSpPr>
        <p:spPr>
          <a:xfrm>
            <a:off x="1040862" y="3508726"/>
            <a:ext cx="36867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¿Presenta inconsistencia?</a:t>
            </a:r>
          </a:p>
        </p:txBody>
      </p:sp>
    </p:spTree>
    <p:extLst>
      <p:ext uri="{BB962C8B-B14F-4D97-AF65-F5344CB8AC3E}">
        <p14:creationId xmlns:p14="http://schemas.microsoft.com/office/powerpoint/2010/main" val="3150629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419043" y="46528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52368" y="109393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Ejemplos prácticos de consistencias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8" name="Imagen 37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5" y="2501532"/>
            <a:ext cx="8529001" cy="62001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Rectángulo 38"/>
          <p:cNvSpPr/>
          <p:nvPr/>
        </p:nvSpPr>
        <p:spPr>
          <a:xfrm>
            <a:off x="2233244" y="2480977"/>
            <a:ext cx="7092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600" b="1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6                6                     1                2  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380929" y="1705171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4.</a:t>
            </a:r>
            <a:endParaRPr lang="es-ES" sz="4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51756" y="3216897"/>
            <a:ext cx="36867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¿Presenta inconsistencia?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899316" y="4191813"/>
            <a:ext cx="4557137" cy="1207041"/>
            <a:chOff x="2714490" y="4084807"/>
            <a:chExt cx="4557137" cy="1207041"/>
          </a:xfrm>
        </p:grpSpPr>
        <p:pic>
          <p:nvPicPr>
            <p:cNvPr id="21" name="Imagen 20" descr="Recorte de panta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490" y="4288056"/>
              <a:ext cx="947929" cy="857876"/>
            </a:xfrm>
            <a:prstGeom prst="rect">
              <a:avLst/>
            </a:prstGeom>
          </p:spPr>
        </p:pic>
        <p:sp>
          <p:nvSpPr>
            <p:cNvPr id="22" name="Llamada rectangular redondeada 21"/>
            <p:cNvSpPr/>
            <p:nvPr/>
          </p:nvSpPr>
          <p:spPr>
            <a:xfrm>
              <a:off x="3775952" y="4084807"/>
              <a:ext cx="3495675" cy="1207041"/>
            </a:xfrm>
            <a:prstGeom prst="wedgeRoundRectCallout">
              <a:avLst>
                <a:gd name="adj1" fmla="val -25395"/>
                <a:gd name="adj2" fmla="val -50741"/>
                <a:gd name="adj3" fmla="val 16667"/>
              </a:avLst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3936266" y="4216213"/>
              <a:ext cx="333029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PE" b="1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NO PRESENTA INCONSISTENCIAS.</a:t>
              </a:r>
            </a:p>
            <a:p>
              <a:r>
                <a:rPr lang="es-PE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Cumple con las consistencias especificadas.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222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419043" y="46528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52368" y="109393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Ejemplos prácticos de consistencias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1" name="Imagen 40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1" y="2706014"/>
            <a:ext cx="8529001" cy="62001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Rectángulo 41"/>
          <p:cNvSpPr/>
          <p:nvPr/>
        </p:nvSpPr>
        <p:spPr>
          <a:xfrm>
            <a:off x="2447251" y="2695184"/>
            <a:ext cx="7092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600" b="1" dirty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4</a:t>
            </a:r>
            <a:r>
              <a:rPr lang="es-PE" sz="3600" b="1" dirty="0" smtClean="0">
                <a:solidFill>
                  <a:schemeClr val="accent6">
                    <a:lumMod val="50000"/>
                  </a:schemeClr>
                </a:solidFill>
                <a:latin typeface="French Script MT" panose="03020402040607040605" pitchFamily="66" charset="0"/>
              </a:rPr>
              <a:t>                3                     5                 0   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408896" y="2005917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5.</a:t>
            </a:r>
            <a:endParaRPr lang="es-ES" sz="4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453170" y="2655654"/>
            <a:ext cx="4518851" cy="3278218"/>
            <a:chOff x="3287798" y="2023354"/>
            <a:chExt cx="4518851" cy="3278218"/>
          </a:xfrm>
        </p:grpSpPr>
        <p:pic>
          <p:nvPicPr>
            <p:cNvPr id="15" name="Imagen 14" descr="Recorte de panta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798" y="4011648"/>
              <a:ext cx="813532" cy="988370"/>
            </a:xfrm>
            <a:prstGeom prst="rect">
              <a:avLst/>
            </a:prstGeom>
          </p:spPr>
        </p:pic>
        <p:sp>
          <p:nvSpPr>
            <p:cNvPr id="16" name="Elipse 15"/>
            <p:cNvSpPr/>
            <p:nvPr/>
          </p:nvSpPr>
          <p:spPr>
            <a:xfrm>
              <a:off x="6536985" y="2023354"/>
              <a:ext cx="963039" cy="875489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Llamada rectangular redondeada 16"/>
            <p:cNvSpPr/>
            <p:nvPr/>
          </p:nvSpPr>
          <p:spPr>
            <a:xfrm>
              <a:off x="4310974" y="3880525"/>
              <a:ext cx="3495675" cy="1421047"/>
            </a:xfrm>
            <a:prstGeom prst="wedgeRoundRectCallout">
              <a:avLst>
                <a:gd name="adj1" fmla="val 27756"/>
                <a:gd name="adj2" fmla="val -107379"/>
                <a:gd name="adj3" fmla="val 16667"/>
              </a:avLst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rgbClr val="CC0000"/>
              </a:solidFill>
            </a:ln>
            <a:effectLst>
              <a:outerShdw blurRad="508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4442105" y="3953564"/>
              <a:ext cx="329138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PE" b="1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 PRESENTA INCONSISTENCIAS. </a:t>
              </a:r>
            </a:p>
            <a:p>
              <a:r>
                <a:rPr lang="es-PE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Auxiliares de educación no puede ser mayor al total de docentes.</a:t>
              </a: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846309" y="3362812"/>
            <a:ext cx="36867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¿Presenta inconsistencia?</a:t>
            </a:r>
          </a:p>
        </p:txBody>
      </p:sp>
    </p:spTree>
    <p:extLst>
      <p:ext uri="{BB962C8B-B14F-4D97-AF65-F5344CB8AC3E}">
        <p14:creationId xmlns:p14="http://schemas.microsoft.com/office/powerpoint/2010/main" val="3461608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69993" y="2942103"/>
            <a:ext cx="7932295" cy="836444"/>
          </a:xfrm>
        </p:spPr>
        <p:txBody>
          <a:bodyPr>
            <a:normAutofit fontScale="90000"/>
          </a:bodyPr>
          <a:lstStyle/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EJERCICIOS PROPUESTOS Y LLENADO AL FORMATO CENSAL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7307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9043" y="46528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38093" y="1027259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Llenado en el formato censal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27" y="1688801"/>
            <a:ext cx="7806066" cy="62001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4012836" y="1777262"/>
            <a:ext cx="70961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PE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PE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  </a:t>
            </a:r>
            <a:r>
              <a:rPr lang="es-PE" sz="24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s-PE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</a:t>
            </a:r>
            <a:r>
              <a:rPr lang="es-PE" sz="24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913673" y="2619696"/>
            <a:ext cx="2134982" cy="532066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redondeado 8"/>
          <p:cNvSpPr/>
          <p:nvPr/>
        </p:nvSpPr>
        <p:spPr>
          <a:xfrm>
            <a:off x="5396235" y="2574392"/>
            <a:ext cx="2784727" cy="596825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redondeado 9"/>
          <p:cNvSpPr/>
          <p:nvPr/>
        </p:nvSpPr>
        <p:spPr>
          <a:xfrm>
            <a:off x="8664022" y="2583684"/>
            <a:ext cx="2236389" cy="538896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2909409" y="2586677"/>
            <a:ext cx="21976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DOCENTES</a:t>
            </a:r>
          </a:p>
          <a:p>
            <a:pPr algn="ctr"/>
            <a:r>
              <a:rPr lang="es-PE" sz="1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</a:t>
            </a:r>
            <a:r>
              <a:rPr lang="es-PE" sz="1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s-PE" sz="16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282121" y="2555654"/>
            <a:ext cx="29918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AUXILIARES DE EDUCACIÓN</a:t>
            </a:r>
          </a:p>
          <a:p>
            <a:pPr algn="ctr"/>
            <a:r>
              <a:rPr lang="es-PE" sz="16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s-PE" sz="16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s-PE" sz="16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s-PE" sz="1600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93077" y="2519458"/>
            <a:ext cx="2305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ADMINISTRATIVOS</a:t>
            </a:r>
          </a:p>
          <a:p>
            <a:pPr algn="ctr"/>
            <a:r>
              <a:rPr lang="es-PE" sz="16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</a:t>
            </a:r>
            <a:r>
              <a:rPr lang="es-PE" sz="16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s-PE" sz="16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454855" y="2601379"/>
            <a:ext cx="1918694" cy="560110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/>
          </a:p>
        </p:txBody>
      </p:sp>
      <p:sp>
        <p:nvSpPr>
          <p:cNvPr id="15" name="Rectángulo 14"/>
          <p:cNvSpPr/>
          <p:nvPr/>
        </p:nvSpPr>
        <p:spPr>
          <a:xfrm>
            <a:off x="431135" y="2597544"/>
            <a:ext cx="19035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</a:t>
            </a:r>
            <a:r>
              <a:rPr lang="es-PE" sz="16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REGISTROS</a:t>
            </a:r>
            <a:endParaRPr lang="es-PE" sz="16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PE" sz="1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(D)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220673" y="2584221"/>
            <a:ext cx="835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790877" y="2505261"/>
            <a:ext cx="835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es-PE" sz="3600" b="1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966653" y="2439797"/>
            <a:ext cx="835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es-PE" sz="3600" b="1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91705" y="1816089"/>
            <a:ext cx="20818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REGISTROS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052060" y="1637397"/>
            <a:ext cx="8353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988884" y="5888735"/>
            <a:ext cx="32031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Nota:</a:t>
            </a:r>
          </a:p>
          <a:p>
            <a:pPr algn="ctr"/>
            <a:r>
              <a:rPr lang="es-PE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EL TOTAL REGISTROS  NO SE</a:t>
            </a:r>
          </a:p>
          <a:p>
            <a:pPr algn="ctr"/>
            <a:r>
              <a:rPr lang="es-PE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INCLUYE DOCENTES DE AULA.</a:t>
            </a:r>
          </a:p>
        </p:txBody>
      </p:sp>
      <p:pic>
        <p:nvPicPr>
          <p:cNvPr id="22" name="Imagen 2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70" y="3344691"/>
            <a:ext cx="3446491" cy="2629108"/>
          </a:xfrm>
          <a:prstGeom prst="rect">
            <a:avLst/>
          </a:prstGeom>
        </p:spPr>
      </p:pic>
      <p:pic>
        <p:nvPicPr>
          <p:cNvPr id="23" name="Imagen 22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51" y="3287300"/>
            <a:ext cx="541572" cy="2905574"/>
          </a:xfrm>
          <a:prstGeom prst="rect">
            <a:avLst/>
          </a:prstGeom>
        </p:spPr>
      </p:pic>
      <p:pic>
        <p:nvPicPr>
          <p:cNvPr id="24" name="Imagen 23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7" y="3378160"/>
            <a:ext cx="2262317" cy="120498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11" y="3311457"/>
            <a:ext cx="2600688" cy="1476581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ctángulo 25"/>
          <p:cNvSpPr/>
          <p:nvPr/>
        </p:nvSpPr>
        <p:spPr>
          <a:xfrm>
            <a:off x="3911330" y="4249773"/>
            <a:ext cx="1104899" cy="13239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/>
          <p:cNvSpPr/>
          <p:nvPr/>
        </p:nvSpPr>
        <p:spPr>
          <a:xfrm>
            <a:off x="3811426" y="4410654"/>
            <a:ext cx="1317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(D)</a:t>
            </a:r>
          </a:p>
          <a:p>
            <a:pPr algn="ctr"/>
            <a:r>
              <a:rPr lang="es-PE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</a:t>
            </a:r>
          </a:p>
          <a:p>
            <a:pPr algn="ctr"/>
            <a:r>
              <a:rPr lang="es-PE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REGISTROS</a:t>
            </a: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2977880" y="3735423"/>
            <a:ext cx="3238500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768080" y="3373473"/>
            <a:ext cx="2209800" cy="1219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/>
        </p:nvSpPr>
        <p:spPr>
          <a:xfrm>
            <a:off x="8635729" y="3335373"/>
            <a:ext cx="2543175" cy="1428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1" name="Conector recto de flecha 30"/>
          <p:cNvCxnSpPr/>
          <p:nvPr/>
        </p:nvCxnSpPr>
        <p:spPr>
          <a:xfrm flipH="1">
            <a:off x="7911830" y="3754473"/>
            <a:ext cx="742952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lamada rectangular redondeada 31"/>
          <p:cNvSpPr/>
          <p:nvPr/>
        </p:nvSpPr>
        <p:spPr>
          <a:xfrm>
            <a:off x="8565560" y="4821273"/>
            <a:ext cx="2718120" cy="733424"/>
          </a:xfrm>
          <a:prstGeom prst="wedgeRoundRectCallout">
            <a:avLst>
              <a:gd name="adj1" fmla="val 2295"/>
              <a:gd name="adj2" fmla="val -97240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Rectángulo 32"/>
          <p:cNvSpPr/>
          <p:nvPr/>
        </p:nvSpPr>
        <p:spPr>
          <a:xfrm>
            <a:off x="8654780" y="4950753"/>
            <a:ext cx="25336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Seleccione la situación actual del personal.</a:t>
            </a:r>
          </a:p>
        </p:txBody>
      </p:sp>
      <p:sp>
        <p:nvSpPr>
          <p:cNvPr id="34" name="Llamada rectangular redondeada 33"/>
          <p:cNvSpPr/>
          <p:nvPr/>
        </p:nvSpPr>
        <p:spPr>
          <a:xfrm>
            <a:off x="631235" y="4697447"/>
            <a:ext cx="2441895" cy="962025"/>
          </a:xfrm>
          <a:prstGeom prst="wedgeRoundRectCallout">
            <a:avLst>
              <a:gd name="adj1" fmla="val 32996"/>
              <a:gd name="adj2" fmla="val -80074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Rectángulo 34"/>
          <p:cNvSpPr/>
          <p:nvPr/>
        </p:nvSpPr>
        <p:spPr>
          <a:xfrm>
            <a:off x="596630" y="4826928"/>
            <a:ext cx="253364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Seleccione el tipo de personal: Docente, Auxiliar de educación y Administrativo</a:t>
            </a:r>
          </a:p>
        </p:txBody>
      </p:sp>
      <p:sp>
        <p:nvSpPr>
          <p:cNvPr id="36" name="Llamada rectangular redondeada 35"/>
          <p:cNvSpPr/>
          <p:nvPr/>
        </p:nvSpPr>
        <p:spPr>
          <a:xfrm>
            <a:off x="2701655" y="6077420"/>
            <a:ext cx="5991225" cy="648853"/>
          </a:xfrm>
          <a:prstGeom prst="wedgeRoundRectCallout">
            <a:avLst>
              <a:gd name="adj1" fmla="val -20515"/>
              <a:gd name="adj2" fmla="val -119529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Rectángulo 36"/>
          <p:cNvSpPr/>
          <p:nvPr/>
        </p:nvSpPr>
        <p:spPr>
          <a:xfrm>
            <a:off x="2682605" y="6170072"/>
            <a:ext cx="60388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ingresará  nominalmente la cantidad del personal que está en la IE.</a:t>
            </a:r>
          </a:p>
          <a:p>
            <a:pPr algn="ctr"/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DOCENTES (</a:t>
            </a:r>
            <a:r>
              <a:rPr lang="es-PE" sz="1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+ AUXILIARES DE EDUCACIÓN (</a:t>
            </a:r>
            <a:r>
              <a:rPr lang="es-PE" sz="1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+ ADMINISTRATIVOS (</a:t>
            </a:r>
            <a:r>
              <a:rPr lang="es-PE" sz="14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).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6216381" y="4259298"/>
            <a:ext cx="342900" cy="13239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Rectángulo 38"/>
          <p:cNvSpPr/>
          <p:nvPr/>
        </p:nvSpPr>
        <p:spPr>
          <a:xfrm>
            <a:off x="7492730" y="4306923"/>
            <a:ext cx="400049" cy="13239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9991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1050298" y="1199111"/>
            <a:ext cx="6578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/>
              <a:t>En una IE inicial, se tiene:</a:t>
            </a:r>
          </a:p>
          <a:p>
            <a:r>
              <a:rPr lang="es-PE" sz="2000" dirty="0" smtClean="0"/>
              <a:t>-1 docente que ejerce función de director, con horas de clase.</a:t>
            </a:r>
          </a:p>
        </p:txBody>
      </p:sp>
      <p:pic>
        <p:nvPicPr>
          <p:cNvPr id="26" name="Imagen 2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53" y="2024471"/>
            <a:ext cx="8529001" cy="62001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ángulo 26"/>
          <p:cNvSpPr/>
          <p:nvPr/>
        </p:nvSpPr>
        <p:spPr>
          <a:xfrm>
            <a:off x="2529330" y="2091059"/>
            <a:ext cx="7092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?   </a:t>
            </a: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390468" y="303359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 – Ejercicios Propuestos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65370" y="1264597"/>
            <a:ext cx="719847" cy="73930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/>
              <a:t>1</a:t>
            </a:r>
            <a:endParaRPr lang="es-PE" sz="4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36593" y="2905876"/>
            <a:ext cx="10009356" cy="3752179"/>
            <a:chOff x="136593" y="2905876"/>
            <a:chExt cx="10009356" cy="3752179"/>
          </a:xfrm>
        </p:grpSpPr>
        <p:grpSp>
          <p:nvGrpSpPr>
            <p:cNvPr id="3" name="Grupo 2"/>
            <p:cNvGrpSpPr/>
            <p:nvPr/>
          </p:nvGrpSpPr>
          <p:grpSpPr>
            <a:xfrm>
              <a:off x="661486" y="2905876"/>
              <a:ext cx="9328820" cy="2357050"/>
              <a:chOff x="661486" y="3168260"/>
              <a:chExt cx="9328820" cy="2357050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1031131" y="3590267"/>
                <a:ext cx="8959175" cy="1935043"/>
                <a:chOff x="927573" y="3852914"/>
                <a:chExt cx="8918994" cy="1935043"/>
              </a:xfrm>
            </p:grpSpPr>
            <p:sp>
              <p:nvSpPr>
                <p:cNvPr id="45" name="Rectángulo 44"/>
                <p:cNvSpPr/>
                <p:nvPr/>
              </p:nvSpPr>
              <p:spPr>
                <a:xfrm>
                  <a:off x="927573" y="3852914"/>
                  <a:ext cx="8918994" cy="193504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 sz="1600"/>
                </a:p>
              </p:txBody>
            </p:sp>
            <p:sp>
              <p:nvSpPr>
                <p:cNvPr id="23" name="CuadroTexto 22"/>
                <p:cNvSpPr txBox="1"/>
                <p:nvPr/>
              </p:nvSpPr>
              <p:spPr>
                <a:xfrm>
                  <a:off x="1059823" y="3999461"/>
                  <a:ext cx="65780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PE" sz="2000" dirty="0" smtClean="0"/>
                    <a:t>-1 docente que ejerce función de director, con horas de clase.</a:t>
                  </a:r>
                </a:p>
              </p:txBody>
            </p:sp>
            <p:pic>
              <p:nvPicPr>
                <p:cNvPr id="25" name="Imagen 24" descr="Recorte de pantalla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0578" y="4510496"/>
                  <a:ext cx="8529001" cy="620016"/>
                </a:xfrm>
                <a:prstGeom prst="rect">
                  <a:avLst/>
                </a:prstGeom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8" name="Rectángulo 27"/>
                <p:cNvSpPr/>
                <p:nvPr/>
              </p:nvSpPr>
              <p:spPr>
                <a:xfrm>
                  <a:off x="2528695" y="4509396"/>
                  <a:ext cx="709214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s-PE" sz="36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French Script MT" panose="03020402040607040605" pitchFamily="66" charset="0"/>
                    </a:rPr>
                    <a:t>1                1                     0                 0   </a:t>
                  </a:r>
                </a:p>
              </p:txBody>
            </p:sp>
            <p:pic>
              <p:nvPicPr>
                <p:cNvPr id="41" name="Imagen 40" descr="Recorte de pantalla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34756" y="4076977"/>
                  <a:ext cx="295408" cy="267344"/>
                </a:xfrm>
                <a:prstGeom prst="rect">
                  <a:avLst/>
                </a:prstGeom>
              </p:spPr>
            </p:pic>
            <p:cxnSp>
              <p:nvCxnSpPr>
                <p:cNvPr id="44" name="Conector recto 43"/>
                <p:cNvCxnSpPr/>
                <p:nvPr/>
              </p:nvCxnSpPr>
              <p:spPr>
                <a:xfrm>
                  <a:off x="1240531" y="4346619"/>
                  <a:ext cx="6254973" cy="1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Rectángulo 28"/>
              <p:cNvSpPr/>
              <p:nvPr/>
            </p:nvSpPr>
            <p:spPr>
              <a:xfrm>
                <a:off x="661486" y="3168260"/>
                <a:ext cx="217899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PE" sz="2400" b="1" dirty="0" smtClean="0">
                    <a:ln w="0"/>
                    <a:solidFill>
                      <a:srgbClr val="245A8C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SOLUCIÓN:</a:t>
                </a:r>
              </a:p>
            </p:txBody>
          </p:sp>
        </p:grpSp>
        <p:sp>
          <p:nvSpPr>
            <p:cNvPr id="22" name="Rectángulo 21"/>
            <p:cNvSpPr/>
            <p:nvPr/>
          </p:nvSpPr>
          <p:spPr>
            <a:xfrm>
              <a:off x="2645238" y="4652125"/>
              <a:ext cx="70921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sz="2800" b="1" dirty="0" smtClean="0">
                  <a:solidFill>
                    <a:srgbClr val="C00000"/>
                  </a:solidFill>
                </a:rPr>
                <a:t>A</a:t>
              </a:r>
              <a:r>
                <a:rPr lang="es-PE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                                   </a:t>
              </a:r>
              <a:r>
                <a:rPr lang="es-PE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B</a:t>
              </a:r>
              <a:r>
                <a:rPr lang="es-PE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     </a:t>
              </a:r>
              <a:r>
                <a:rPr lang="es-PE" sz="2800" b="1" dirty="0" smtClean="0">
                  <a:solidFill>
                    <a:schemeClr val="accent4">
                      <a:lumMod val="75000"/>
                    </a:schemeClr>
                  </a:solidFill>
                </a:rPr>
                <a:t>C</a:t>
              </a:r>
              <a:r>
                <a:rPr lang="es-PE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   </a:t>
              </a: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136593" y="5420115"/>
              <a:ext cx="10009356" cy="1237940"/>
              <a:chOff x="136593" y="5420115"/>
              <a:chExt cx="10009356" cy="1237940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136593" y="5420115"/>
                <a:ext cx="777199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PE" sz="2000" b="1" dirty="0" smtClean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¿Cuánto personal deberá registrar en el formato físico?:</a:t>
                </a:r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105710" y="5812821"/>
                <a:ext cx="9040239" cy="845234"/>
                <a:chOff x="1028336" y="5894962"/>
                <a:chExt cx="8832715" cy="710119"/>
              </a:xfrm>
            </p:grpSpPr>
            <p:sp>
              <p:nvSpPr>
                <p:cNvPr id="18" name="Rectángulo 17"/>
                <p:cNvSpPr/>
                <p:nvPr/>
              </p:nvSpPr>
              <p:spPr>
                <a:xfrm>
                  <a:off x="1028336" y="5930629"/>
                  <a:ext cx="8832715" cy="67445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 sz="1600"/>
                </a:p>
              </p:txBody>
            </p:sp>
            <p:sp>
              <p:nvSpPr>
                <p:cNvPr id="19" name="Flecha derecha 18"/>
                <p:cNvSpPr/>
                <p:nvPr/>
              </p:nvSpPr>
              <p:spPr>
                <a:xfrm>
                  <a:off x="1475209" y="6051146"/>
                  <a:ext cx="324465" cy="275304"/>
                </a:xfrm>
                <a:prstGeom prst="right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20" name="Rectángulo 19"/>
                <p:cNvSpPr/>
                <p:nvPr/>
              </p:nvSpPr>
              <p:spPr>
                <a:xfrm>
                  <a:off x="1997966" y="5894962"/>
                  <a:ext cx="2418390" cy="64678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s-PE" sz="3200" b="1" dirty="0" smtClean="0">
                      <a:ln w="0"/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1</a:t>
                  </a:r>
                  <a:r>
                    <a:rPr lang="es-PE" sz="3200" b="1" dirty="0" smtClean="0">
                      <a:ln w="0"/>
                      <a:solidFill>
                        <a:srgbClr val="245A8C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 = 1 + 0 + 0</a:t>
                  </a:r>
                  <a:endParaRPr lang="es-PE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Rectángulo 20"/>
                <p:cNvSpPr/>
                <p:nvPr/>
              </p:nvSpPr>
              <p:spPr>
                <a:xfrm>
                  <a:off x="4880895" y="5973049"/>
                  <a:ext cx="4580972" cy="51062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s-PE" sz="2400" b="1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“1” registros en el formato censal</a:t>
                  </a:r>
                </a:p>
              </p:txBody>
            </p:sp>
          </p:grpSp>
          <p:sp>
            <p:nvSpPr>
              <p:cNvPr id="30" name="Rectángulo 29"/>
              <p:cNvSpPr/>
              <p:nvPr/>
            </p:nvSpPr>
            <p:spPr>
              <a:xfrm>
                <a:off x="2887582" y="6248979"/>
                <a:ext cx="16857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E" sz="2000" b="1" dirty="0" smtClean="0">
                    <a:solidFill>
                      <a:srgbClr val="C00000"/>
                    </a:solidFill>
                  </a:rPr>
                  <a:t>A</a:t>
                </a:r>
                <a:r>
                  <a:rPr lang="es-PE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   </a:t>
                </a:r>
                <a:r>
                  <a:rPr lang="es-PE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B</a:t>
                </a:r>
                <a:r>
                  <a:rPr lang="es-PE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  </a:t>
                </a:r>
                <a:r>
                  <a:rPr lang="es-PE" sz="20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C</a:t>
                </a:r>
                <a:r>
                  <a:rPr lang="es-PE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609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390468" y="303359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 – Ejercicios Propuestos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2" name="Imagen 3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28" y="2416868"/>
            <a:ext cx="7649643" cy="543001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2779438" y="2422760"/>
            <a:ext cx="6574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1                   1                        0                    0  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352425" y="3115624"/>
            <a:ext cx="2114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Cuántos registros </a:t>
            </a:r>
          </a:p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generan?</a:t>
            </a:r>
            <a:endParaRPr lang="es-PE" sz="1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5" name="Imagen 3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80" y="5286288"/>
            <a:ext cx="2908212" cy="1549014"/>
          </a:xfrm>
          <a:prstGeom prst="rect">
            <a:avLst/>
          </a:prstGeom>
        </p:spPr>
      </p:pic>
      <p:pic>
        <p:nvPicPr>
          <p:cNvPr id="36" name="Imagen 35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23" y="3520689"/>
            <a:ext cx="3456476" cy="1962468"/>
          </a:xfrm>
          <a:prstGeom prst="rect">
            <a:avLst/>
          </a:prstGeom>
        </p:spPr>
      </p:pic>
      <p:pic>
        <p:nvPicPr>
          <p:cNvPr id="37" name="Imagen 36" descr="Recorte de pantall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"/>
          <a:stretch/>
        </p:blipFill>
        <p:spPr>
          <a:xfrm>
            <a:off x="2747692" y="3178785"/>
            <a:ext cx="3620682" cy="1743318"/>
          </a:xfrm>
          <a:prstGeom prst="rect">
            <a:avLst/>
          </a:prstGeom>
        </p:spPr>
      </p:pic>
      <p:pic>
        <p:nvPicPr>
          <p:cNvPr id="38" name="Imagen 37" descr="Recorte de pantal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5"/>
          <a:stretch/>
        </p:blipFill>
        <p:spPr>
          <a:xfrm>
            <a:off x="6903395" y="3178785"/>
            <a:ext cx="478743" cy="1743318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2969532" y="4136854"/>
            <a:ext cx="6688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1            1    99999999   01   32       …      03   </a:t>
            </a:r>
          </a:p>
        </p:txBody>
      </p:sp>
      <p:cxnSp>
        <p:nvCxnSpPr>
          <p:cNvPr id="40" name="Conector recto de flecha 39"/>
          <p:cNvCxnSpPr>
            <a:stCxn id="54" idx="0"/>
          </p:cNvCxnSpPr>
          <p:nvPr/>
        </p:nvCxnSpPr>
        <p:spPr>
          <a:xfrm flipV="1">
            <a:off x="5020356" y="4457092"/>
            <a:ext cx="742269" cy="149725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endCxn id="52" idx="3"/>
          </p:cNvCxnSpPr>
          <p:nvPr/>
        </p:nvCxnSpPr>
        <p:spPr>
          <a:xfrm flipH="1" flipV="1">
            <a:off x="7325333" y="4295572"/>
            <a:ext cx="1280403" cy="75956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42"/>
          <p:cNvSpPr/>
          <p:nvPr/>
        </p:nvSpPr>
        <p:spPr>
          <a:xfrm>
            <a:off x="473276" y="3831856"/>
            <a:ext cx="18849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 = </a:t>
            </a:r>
            <a:r>
              <a:rPr lang="es-PE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s-PE" sz="24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67545" y="4363193"/>
            <a:ext cx="16988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</a:t>
            </a:r>
            <a:r>
              <a:rPr lang="es-PE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es-PE" sz="24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2844412" y="2833894"/>
            <a:ext cx="2605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0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s-PE" sz="20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6835583" y="2862075"/>
            <a:ext cx="4605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s-PE" sz="20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8769158" y="2862077"/>
            <a:ext cx="3272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0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s-PE" sz="20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1045127" y="1453347"/>
            <a:ext cx="6712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/>
              <a:t>En una IE inicial, se tiene:</a:t>
            </a:r>
          </a:p>
          <a:p>
            <a:r>
              <a:rPr lang="es-PE" sz="2000" dirty="0"/>
              <a:t>□ 1 </a:t>
            </a:r>
            <a:r>
              <a:rPr lang="es-PE" sz="2000" dirty="0" smtClean="0"/>
              <a:t>docente que ejerce función de director, con horas de clase.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5629276" y="4133850"/>
            <a:ext cx="361950" cy="3238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Rectángulo 51"/>
          <p:cNvSpPr/>
          <p:nvPr/>
        </p:nvSpPr>
        <p:spPr>
          <a:xfrm>
            <a:off x="6972909" y="4133647"/>
            <a:ext cx="352424" cy="3238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Rectángulo redondeado 52"/>
          <p:cNvSpPr/>
          <p:nvPr/>
        </p:nvSpPr>
        <p:spPr>
          <a:xfrm>
            <a:off x="8612517" y="5053717"/>
            <a:ext cx="285748" cy="31675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Rectángulo redondeado 53"/>
          <p:cNvSpPr/>
          <p:nvPr/>
        </p:nvSpPr>
        <p:spPr>
          <a:xfrm>
            <a:off x="4877482" y="5954344"/>
            <a:ext cx="285748" cy="31675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5" name="Elipse 54"/>
          <p:cNvSpPr/>
          <p:nvPr/>
        </p:nvSpPr>
        <p:spPr>
          <a:xfrm>
            <a:off x="317770" y="1416997"/>
            <a:ext cx="719847" cy="73930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/>
              <a:t>1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1337655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667000" y="857251"/>
          <a:ext cx="121488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971202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57251"/>
                        <a:ext cx="121488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120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857251"/>
            <a:ext cx="121488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2</a:t>
            </a:r>
          </a:p>
        </p:txBody>
      </p:sp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880591" y="620989"/>
            <a:ext cx="9254835" cy="886397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es-ES" sz="3200" b="1" cap="all" dirty="0" smtClean="0">
                <a:solidFill>
                  <a:srgbClr val="C00000"/>
                </a:solidFill>
                <a:latin typeface="+mn-lt"/>
              </a:rPr>
              <a:t>Resolución viceministerial N° 273-2020-minedu</a:t>
            </a:r>
            <a:br>
              <a:rPr lang="es-ES" sz="3200" b="1" cap="all" dirty="0" smtClean="0">
                <a:solidFill>
                  <a:srgbClr val="C00000"/>
                </a:solidFill>
                <a:latin typeface="+mn-lt"/>
              </a:rPr>
            </a:br>
            <a:r>
              <a:rPr lang="es-ES" sz="3200" b="1" cap="all" dirty="0" smtClean="0">
                <a:solidFill>
                  <a:srgbClr val="C00000"/>
                </a:solidFill>
                <a:latin typeface="+mn-lt"/>
              </a:rPr>
              <a:t>DEL 17 DE DIC. DEL 2020</a:t>
            </a:r>
            <a:endParaRPr lang="es-ES" sz="3200" b="1" cap="al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itle 66"/>
          <p:cNvSpPr txBox="1">
            <a:spLocks/>
          </p:cNvSpPr>
          <p:nvPr/>
        </p:nvSpPr>
        <p:spPr>
          <a:xfrm>
            <a:off x="91045" y="2152765"/>
            <a:ext cx="10833928" cy="11633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cap="all" dirty="0">
                <a:solidFill>
                  <a:srgbClr val="C00000"/>
                </a:solidFill>
                <a:latin typeface="+mn-lt"/>
              </a:rPr>
              <a:t>“ORIENTACIONES PARA EL DESARROLLO DEL AÑO ESCOLAR 2021 EN INSTITUCIONES EDUCATIVAS Y PROGRAMAS EDUCATIVOS DE LA EDUCACIÓN BÁSICA”</a:t>
            </a:r>
            <a:endParaRPr lang="es-ES" sz="2800" b="1" cap="al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ángulo 2"/>
          <p:cNvSpPr/>
          <p:nvPr/>
        </p:nvSpPr>
        <p:spPr>
          <a:xfrm>
            <a:off x="4278085" y="1634670"/>
            <a:ext cx="3189514" cy="4667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just"/>
            <a:r>
              <a:rPr lang="es-ES" sz="2400" i="1" dirty="0" smtClean="0">
                <a:solidFill>
                  <a:schemeClr val="tx1"/>
                </a:solidFill>
              </a:rPr>
              <a:t>Documento normativo</a:t>
            </a:r>
            <a:endParaRPr lang="es-ES" sz="2400" i="1" dirty="0">
              <a:solidFill>
                <a:schemeClr val="tx1"/>
              </a:solidFill>
            </a:endParaRPr>
          </a:p>
        </p:txBody>
      </p:sp>
      <p:sp>
        <p:nvSpPr>
          <p:cNvPr id="10" name="Rectángulo 2"/>
          <p:cNvSpPr/>
          <p:nvPr/>
        </p:nvSpPr>
        <p:spPr>
          <a:xfrm>
            <a:off x="776844" y="3188908"/>
            <a:ext cx="9854214" cy="18437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En el numeral :</a:t>
            </a: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6. Responsabilidades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s-ES" sz="2000" dirty="0">
                <a:solidFill>
                  <a:schemeClr val="tx1"/>
                </a:solidFill>
              </a:rPr>
              <a:t>	</a:t>
            </a:r>
            <a:r>
              <a:rPr lang="es-ES" sz="2000" dirty="0" smtClean="0">
                <a:solidFill>
                  <a:schemeClr val="tx1"/>
                </a:solidFill>
              </a:rPr>
              <a:t>6.1</a:t>
            </a:r>
            <a:r>
              <a:rPr lang="es-ES" sz="2000" dirty="0">
                <a:solidFill>
                  <a:schemeClr val="tx1"/>
                </a:solidFill>
              </a:rPr>
              <a:t>. </a:t>
            </a:r>
            <a:r>
              <a:rPr lang="es-MX" sz="2000" dirty="0">
                <a:solidFill>
                  <a:schemeClr val="tx1"/>
                </a:solidFill>
              </a:rPr>
              <a:t>Las II.EE. tienen la responsabilidad </a:t>
            </a:r>
            <a:r>
              <a:rPr lang="es-MX" sz="2000" dirty="0" smtClean="0">
                <a:solidFill>
                  <a:schemeClr val="tx1"/>
                </a:solidFill>
              </a:rPr>
              <a:t>de </a:t>
            </a:r>
            <a:r>
              <a:rPr lang="es-MX" sz="2000" dirty="0">
                <a:solidFill>
                  <a:schemeClr val="tx1"/>
                </a:solidFill>
              </a:rPr>
              <a:t>asegurar el acceso </a:t>
            </a:r>
            <a:r>
              <a:rPr lang="es-MX" sz="2000" dirty="0" smtClean="0">
                <a:solidFill>
                  <a:schemeClr val="tx1"/>
                </a:solidFill>
              </a:rPr>
              <a:t>y continuidad </a:t>
            </a:r>
            <a:r>
              <a:rPr lang="es-MX" sz="2000" dirty="0">
                <a:solidFill>
                  <a:schemeClr val="tx1"/>
                </a:solidFill>
              </a:rPr>
              <a:t>de </a:t>
            </a:r>
            <a:r>
              <a:rPr lang="es-MX" sz="2000" dirty="0" smtClean="0">
                <a:solidFill>
                  <a:schemeClr val="tx1"/>
                </a:solidFill>
              </a:rPr>
              <a:t>	estudios </a:t>
            </a:r>
            <a:r>
              <a:rPr lang="es-MX" sz="2000" dirty="0">
                <a:solidFill>
                  <a:schemeClr val="tx1"/>
                </a:solidFill>
              </a:rPr>
              <a:t>de todas y todos los </a:t>
            </a:r>
            <a:r>
              <a:rPr lang="es-MX" sz="2000" dirty="0" smtClean="0">
                <a:solidFill>
                  <a:schemeClr val="tx1"/>
                </a:solidFill>
              </a:rPr>
              <a:t>estudiantes.</a:t>
            </a:r>
          </a:p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		6.1.1</a:t>
            </a:r>
            <a:r>
              <a:rPr lang="es-MX" sz="2000" dirty="0">
                <a:solidFill>
                  <a:schemeClr val="tx1"/>
                </a:solidFill>
              </a:rPr>
              <a:t>. Del directivo de la IE o responsable del programa </a:t>
            </a:r>
            <a:r>
              <a:rPr lang="es-MX" sz="2000" dirty="0" smtClean="0">
                <a:solidFill>
                  <a:schemeClr val="tx1"/>
                </a:solidFill>
              </a:rPr>
              <a:t>educativo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900203" y="4847936"/>
            <a:ext cx="10312742" cy="16954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2"/>
          <p:cNvSpPr/>
          <p:nvPr/>
        </p:nvSpPr>
        <p:spPr>
          <a:xfrm>
            <a:off x="1070759" y="5014241"/>
            <a:ext cx="9854214" cy="18437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just"/>
            <a:r>
              <a:rPr lang="es-MX" sz="2400" b="1" dirty="0">
                <a:solidFill>
                  <a:schemeClr val="tx1"/>
                </a:solidFill>
              </a:rPr>
              <a:t>t) Remitir o brindar oportunamente y de manera responsable, la información relacionada con el </a:t>
            </a:r>
            <a:r>
              <a:rPr lang="es-MX" sz="2400" b="1" u="sng" dirty="0" smtClean="0">
                <a:solidFill>
                  <a:schemeClr val="tx1"/>
                </a:solidFill>
              </a:rPr>
              <a:t>CENSO EDUCATIVO </a:t>
            </a:r>
            <a:r>
              <a:rPr lang="es-MX" sz="2400" b="1" dirty="0">
                <a:solidFill>
                  <a:schemeClr val="tx1"/>
                </a:solidFill>
              </a:rPr>
              <a:t>y otras herramientas de gestión (como validaciones) que sean solicitadas por el </a:t>
            </a:r>
            <a:r>
              <a:rPr lang="es-MX" sz="2400" b="1" dirty="0" err="1" smtClean="0">
                <a:solidFill>
                  <a:schemeClr val="tx1"/>
                </a:solidFill>
              </a:rPr>
              <a:t>Minedu</a:t>
            </a:r>
            <a:r>
              <a:rPr lang="es-MX" sz="2400" b="1" dirty="0" smtClean="0">
                <a:solidFill>
                  <a:schemeClr val="tx1"/>
                </a:solidFill>
              </a:rPr>
              <a:t>.</a:t>
            </a:r>
            <a:endParaRPr lang="es-E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2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8" y="2465054"/>
            <a:ext cx="8529001" cy="62001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ectángulo 40"/>
          <p:cNvSpPr/>
          <p:nvPr/>
        </p:nvSpPr>
        <p:spPr>
          <a:xfrm>
            <a:off x="2481705" y="2531642"/>
            <a:ext cx="7092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?   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970719" y="1057158"/>
            <a:ext cx="51475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/>
              <a:t>En una IE Primaria se tiene:</a:t>
            </a:r>
          </a:p>
          <a:p>
            <a:r>
              <a:rPr lang="es-PE" sz="2000" dirty="0" smtClean="0"/>
              <a:t>- 1 docente que ejerce sólo función de director.</a:t>
            </a:r>
          </a:p>
          <a:p>
            <a:r>
              <a:rPr lang="es-PE" sz="2000" dirty="0" smtClean="0"/>
              <a:t>- 4 docentes con horas de clase.</a:t>
            </a:r>
          </a:p>
          <a:p>
            <a:r>
              <a:rPr lang="es-PE" sz="2000" dirty="0" smtClean="0"/>
              <a:t>- 1 docente destacado a otra IE.</a:t>
            </a:r>
          </a:p>
        </p:txBody>
      </p:sp>
      <p:sp>
        <p:nvSpPr>
          <p:cNvPr id="51" name="Título 1"/>
          <p:cNvSpPr txBox="1">
            <a:spLocks/>
          </p:cNvSpPr>
          <p:nvPr/>
        </p:nvSpPr>
        <p:spPr>
          <a:xfrm>
            <a:off x="390468" y="303359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 – Ejercicios Propuestos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145915" y="1206232"/>
            <a:ext cx="719847" cy="73930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/>
              <a:t>2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07410" y="3105144"/>
            <a:ext cx="9950990" cy="3608907"/>
            <a:chOff x="107410" y="3105144"/>
            <a:chExt cx="9950990" cy="3608907"/>
          </a:xfrm>
        </p:grpSpPr>
        <p:grpSp>
          <p:nvGrpSpPr>
            <p:cNvPr id="2" name="Grupo 1"/>
            <p:cNvGrpSpPr/>
            <p:nvPr/>
          </p:nvGrpSpPr>
          <p:grpSpPr>
            <a:xfrm>
              <a:off x="713490" y="3105144"/>
              <a:ext cx="9325455" cy="2483034"/>
              <a:chOff x="723217" y="3754830"/>
              <a:chExt cx="9325455" cy="2483034"/>
            </a:xfrm>
          </p:grpSpPr>
          <p:grpSp>
            <p:nvGrpSpPr>
              <p:cNvPr id="57" name="Grupo 56"/>
              <p:cNvGrpSpPr/>
              <p:nvPr/>
            </p:nvGrpSpPr>
            <p:grpSpPr>
              <a:xfrm>
                <a:off x="1001950" y="4166629"/>
                <a:ext cx="9046722" cy="2071235"/>
                <a:chOff x="846094" y="3886768"/>
                <a:chExt cx="9046722" cy="2071235"/>
              </a:xfrm>
            </p:grpSpPr>
            <p:sp>
              <p:nvSpPr>
                <p:cNvPr id="55" name="Rectángulo 54"/>
                <p:cNvSpPr/>
                <p:nvPr/>
              </p:nvSpPr>
              <p:spPr>
                <a:xfrm>
                  <a:off x="846094" y="3886768"/>
                  <a:ext cx="9046722" cy="207123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 sz="1600"/>
                </a:p>
              </p:txBody>
            </p:sp>
            <p:sp>
              <p:nvSpPr>
                <p:cNvPr id="20" name="CuadroTexto 19"/>
                <p:cNvSpPr txBox="1"/>
                <p:nvPr/>
              </p:nvSpPr>
              <p:spPr>
                <a:xfrm>
                  <a:off x="942144" y="3952758"/>
                  <a:ext cx="514756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PE" sz="2000" dirty="0" smtClean="0"/>
                    <a:t>- 1 docente que ejerce sólo función de director</a:t>
                  </a:r>
                  <a:r>
                    <a:rPr lang="es-PE" sz="2000" dirty="0"/>
                    <a:t>.</a:t>
                  </a:r>
                  <a:endParaRPr lang="es-PE" sz="2000" dirty="0" smtClean="0"/>
                </a:p>
                <a:p>
                  <a:r>
                    <a:rPr lang="es-PE" sz="2000" dirty="0" smtClean="0"/>
                    <a:t>- 4 docentes con horas de clase.</a:t>
                  </a:r>
                </a:p>
                <a:p>
                  <a:r>
                    <a:rPr lang="es-PE" sz="2000" dirty="0" smtClean="0"/>
                    <a:t>- 1 docente destacado a otra IE.</a:t>
                  </a:r>
                </a:p>
              </p:txBody>
            </p:sp>
            <p:pic>
              <p:nvPicPr>
                <p:cNvPr id="21" name="Imagen 20" descr="Recorte de pantalla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124" y="5138839"/>
                  <a:ext cx="8529001" cy="620016"/>
                </a:xfrm>
                <a:prstGeom prst="rect">
                  <a:avLst/>
                </a:prstGeom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2" name="Rectángulo 21"/>
                <p:cNvSpPr/>
                <p:nvPr/>
              </p:nvSpPr>
              <p:spPr>
                <a:xfrm>
                  <a:off x="2630111" y="5166921"/>
                  <a:ext cx="7092149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s-PE" sz="3200" b="1" dirty="0">
                      <a:solidFill>
                        <a:schemeClr val="accent6">
                          <a:lumMod val="50000"/>
                        </a:schemeClr>
                      </a:solidFill>
                      <a:latin typeface="French Script MT" panose="03020402040607040605" pitchFamily="66" charset="0"/>
                    </a:rPr>
                    <a:t>5</a:t>
                  </a:r>
                  <a:r>
                    <a:rPr lang="es-PE" sz="32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French Script MT" panose="03020402040607040605" pitchFamily="66" charset="0"/>
                    </a:rPr>
                    <a:t>                  4                       0                   0   </a:t>
                  </a:r>
                </a:p>
              </p:txBody>
            </p:sp>
            <p:pic>
              <p:nvPicPr>
                <p:cNvPr id="39" name="Imagen 38" descr="Recorte de pantalla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4200" y="4652168"/>
                  <a:ext cx="181126" cy="220052"/>
                </a:xfrm>
                <a:prstGeom prst="rect">
                  <a:avLst/>
                </a:prstGeom>
              </p:spPr>
            </p:pic>
            <p:cxnSp>
              <p:nvCxnSpPr>
                <p:cNvPr id="10" name="Conector recto 9"/>
                <p:cNvCxnSpPr/>
                <p:nvPr/>
              </p:nvCxnSpPr>
              <p:spPr>
                <a:xfrm>
                  <a:off x="1152525" y="4876800"/>
                  <a:ext cx="3114675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7" name="Imagen 46" descr="Recorte de pantalla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2517" y="4018906"/>
                  <a:ext cx="295408" cy="267344"/>
                </a:xfrm>
                <a:prstGeom prst="rect">
                  <a:avLst/>
                </a:prstGeom>
              </p:spPr>
            </p:pic>
            <p:pic>
              <p:nvPicPr>
                <p:cNvPr id="48" name="Imagen 47" descr="Recorte de pantalla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7092" y="4333231"/>
                  <a:ext cx="295408" cy="267344"/>
                </a:xfrm>
                <a:prstGeom prst="rect">
                  <a:avLst/>
                </a:prstGeom>
              </p:spPr>
            </p:pic>
            <p:cxnSp>
              <p:nvCxnSpPr>
                <p:cNvPr id="52" name="Conector recto 51"/>
                <p:cNvCxnSpPr/>
                <p:nvPr/>
              </p:nvCxnSpPr>
              <p:spPr>
                <a:xfrm>
                  <a:off x="1189016" y="4565560"/>
                  <a:ext cx="3114675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cto 52"/>
                <p:cNvCxnSpPr/>
                <p:nvPr/>
              </p:nvCxnSpPr>
              <p:spPr>
                <a:xfrm>
                  <a:off x="1186870" y="4280079"/>
                  <a:ext cx="4660138" cy="8586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ectángulo 24"/>
              <p:cNvSpPr/>
              <p:nvPr/>
            </p:nvSpPr>
            <p:spPr>
              <a:xfrm>
                <a:off x="723217" y="3754830"/>
                <a:ext cx="217899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PE" sz="2400" b="1" dirty="0" smtClean="0">
                    <a:ln w="0"/>
                    <a:solidFill>
                      <a:srgbClr val="245A8C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SOLUCIÓN:</a:t>
                </a:r>
              </a:p>
            </p:txBody>
          </p:sp>
        </p:grpSp>
        <p:sp>
          <p:nvSpPr>
            <p:cNvPr id="23" name="Rectángulo 22"/>
            <p:cNvSpPr/>
            <p:nvPr/>
          </p:nvSpPr>
          <p:spPr>
            <a:xfrm>
              <a:off x="107410" y="5605293"/>
              <a:ext cx="777199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PE" sz="2000" b="1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¿Cuánto personal deberá registrar en el formato físico?:</a:t>
              </a: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1018161" y="5971437"/>
              <a:ext cx="9040239" cy="642033"/>
              <a:chOff x="1028336" y="5894962"/>
              <a:chExt cx="8832715" cy="710119"/>
            </a:xfrm>
          </p:grpSpPr>
          <p:sp>
            <p:nvSpPr>
              <p:cNvPr id="26" name="Rectángulo 25"/>
              <p:cNvSpPr/>
              <p:nvPr/>
            </p:nvSpPr>
            <p:spPr>
              <a:xfrm>
                <a:off x="1028336" y="5930629"/>
                <a:ext cx="8832715" cy="67445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600"/>
              </a:p>
            </p:txBody>
          </p:sp>
          <p:sp>
            <p:nvSpPr>
              <p:cNvPr id="28" name="Flecha derecha 27"/>
              <p:cNvSpPr/>
              <p:nvPr/>
            </p:nvSpPr>
            <p:spPr>
              <a:xfrm>
                <a:off x="1475209" y="6051146"/>
                <a:ext cx="324465" cy="275304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1997966" y="5894962"/>
                <a:ext cx="241839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PE" sz="3200" b="1" dirty="0" smtClean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5</a:t>
                </a:r>
                <a:r>
                  <a:rPr lang="es-PE" sz="3200" b="1" dirty="0" smtClean="0">
                    <a:ln w="0"/>
                    <a:solidFill>
                      <a:srgbClr val="245A8C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= 5 + 0 + 0</a:t>
                </a:r>
                <a:endParaRPr lang="es-PE" sz="3200" b="1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4880895" y="5973049"/>
                <a:ext cx="458097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PE" sz="2400" b="1" dirty="0" smtClean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“5” registros en el formato censal</a:t>
                </a:r>
              </a:p>
            </p:txBody>
          </p:sp>
        </p:grpSp>
        <p:sp>
          <p:nvSpPr>
            <p:cNvPr id="31" name="Rectángulo 30"/>
            <p:cNvSpPr/>
            <p:nvPr/>
          </p:nvSpPr>
          <p:spPr>
            <a:xfrm>
              <a:off x="2747105" y="5275631"/>
              <a:ext cx="70921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sz="2000" b="1" dirty="0" smtClean="0">
                  <a:solidFill>
                    <a:srgbClr val="C00000"/>
                  </a:solidFill>
                </a:rPr>
                <a:t>A</a:t>
              </a:r>
              <a:r>
                <a:rPr lang="es-PE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                                                           </a:t>
              </a:r>
              <a:r>
                <a:rPr lang="es-PE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B</a:t>
              </a:r>
              <a:r>
                <a:rPr lang="es-PE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                </a:t>
              </a:r>
              <a:r>
                <a:rPr lang="es-PE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C</a:t>
              </a:r>
              <a:r>
                <a:rPr lang="es-PE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   </a:t>
              </a: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2794170" y="6344719"/>
              <a:ext cx="16857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b="1" dirty="0" smtClean="0">
                  <a:solidFill>
                    <a:srgbClr val="C00000"/>
                  </a:solidFill>
                </a:rPr>
                <a:t>A</a:t>
              </a:r>
              <a:r>
                <a:rPr lang="es-PE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 </a:t>
              </a:r>
              <a:r>
                <a:rPr lang="es-PE" b="1" dirty="0" smtClean="0">
                  <a:solidFill>
                    <a:schemeClr val="accent3">
                      <a:lumMod val="50000"/>
                    </a:schemeClr>
                  </a:solidFill>
                </a:rPr>
                <a:t>B</a:t>
              </a:r>
              <a:r>
                <a:rPr lang="es-PE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</a:t>
              </a:r>
              <a:r>
                <a:rPr lang="es-PE" b="1" dirty="0" smtClean="0">
                  <a:solidFill>
                    <a:schemeClr val="accent4">
                      <a:lumMod val="75000"/>
                    </a:schemeClr>
                  </a:solidFill>
                </a:rPr>
                <a:t>C</a:t>
              </a:r>
              <a:r>
                <a:rPr lang="es-PE" b="1" dirty="0" smtClean="0">
                  <a:solidFill>
                    <a:schemeClr val="accent1">
                      <a:lumMod val="50000"/>
                    </a:schemeClr>
                  </a:solidFill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471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66" y="2462179"/>
            <a:ext cx="7649643" cy="543001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2749576" y="2468071"/>
            <a:ext cx="6574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5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4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   0                    0  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22563" y="3406032"/>
            <a:ext cx="2114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Cuántos registros </a:t>
            </a:r>
          </a:p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generan?</a:t>
            </a:r>
            <a:endParaRPr lang="es-PE" sz="1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9" name="Imagen 28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68" y="3893695"/>
            <a:ext cx="2821820" cy="1602132"/>
          </a:xfrm>
          <a:prstGeom prst="rect">
            <a:avLst/>
          </a:prstGeom>
        </p:spPr>
      </p:pic>
      <p:cxnSp>
        <p:nvCxnSpPr>
          <p:cNvPr id="30" name="Conector recto de flecha 29"/>
          <p:cNvCxnSpPr>
            <a:stCxn id="56" idx="1"/>
          </p:cNvCxnSpPr>
          <p:nvPr/>
        </p:nvCxnSpPr>
        <p:spPr>
          <a:xfrm flipH="1" flipV="1">
            <a:off x="7165549" y="4628561"/>
            <a:ext cx="1163076" cy="64471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358572" y="4197679"/>
            <a:ext cx="18484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 </a:t>
            </a:r>
            <a:r>
              <a:rPr lang="es-PE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A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s-PE" sz="24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62267" y="4832712"/>
            <a:ext cx="16988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 = </a:t>
            </a:r>
            <a:r>
              <a:rPr lang="es-PE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es-PE" sz="24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786269" y="2850923"/>
            <a:ext cx="2605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s-PE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834002" y="2869680"/>
            <a:ext cx="36925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s-PE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8729869" y="2869679"/>
            <a:ext cx="3272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s-PE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6" name="Imagen 35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2"/>
          <a:stretch/>
        </p:blipFill>
        <p:spPr>
          <a:xfrm>
            <a:off x="2595471" y="3099358"/>
            <a:ext cx="3721666" cy="2352404"/>
          </a:xfrm>
          <a:prstGeom prst="rect">
            <a:avLst/>
          </a:prstGeom>
        </p:spPr>
      </p:pic>
      <p:pic>
        <p:nvPicPr>
          <p:cNvPr id="37" name="Imagen 36" descr="Recorte de pantall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0"/>
          <a:stretch/>
        </p:blipFill>
        <p:spPr>
          <a:xfrm>
            <a:off x="6647074" y="3117023"/>
            <a:ext cx="499281" cy="2296425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2926175" y="4102767"/>
            <a:ext cx="4841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1          1     99999999    01   32   …      03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2922055" y="4354021"/>
            <a:ext cx="4841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2          1     99999999    01   44    …     03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2926174" y="4597037"/>
            <a:ext cx="4841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3          1     99999999    01   28    …     03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2922055" y="4840053"/>
            <a:ext cx="4841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4           1    99999999    01   40    …     03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2926174" y="5116021"/>
            <a:ext cx="4841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5           1    99999999   01    26    …     03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5543035" y="4094205"/>
            <a:ext cx="436606" cy="133453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0" name="Rectángulo 49"/>
          <p:cNvSpPr/>
          <p:nvPr/>
        </p:nvSpPr>
        <p:spPr>
          <a:xfrm>
            <a:off x="6682107" y="4103632"/>
            <a:ext cx="436606" cy="133453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6" name="Rectángulo redondeado 55"/>
          <p:cNvSpPr/>
          <p:nvPr/>
        </p:nvSpPr>
        <p:spPr>
          <a:xfrm>
            <a:off x="8328625" y="5114894"/>
            <a:ext cx="285748" cy="31675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9" name="Título 1"/>
          <p:cNvSpPr txBox="1">
            <a:spLocks/>
          </p:cNvSpPr>
          <p:nvPr/>
        </p:nvSpPr>
        <p:spPr>
          <a:xfrm>
            <a:off x="504768" y="303359"/>
            <a:ext cx="10125132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Ejercicios Propuestos – Como se registra</a:t>
            </a:r>
            <a:endParaRPr lang="es-PE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1367824" y="1047731"/>
            <a:ext cx="52993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/>
              <a:t>En una IE Primaria se tiene:</a:t>
            </a:r>
          </a:p>
          <a:p>
            <a:r>
              <a:rPr lang="es-PE" sz="2000" dirty="0" smtClean="0"/>
              <a:t>□ </a:t>
            </a:r>
            <a:r>
              <a:rPr lang="es-PE" sz="2000" dirty="0"/>
              <a:t>1 </a:t>
            </a:r>
            <a:r>
              <a:rPr lang="es-PE" sz="2000" dirty="0" smtClean="0"/>
              <a:t>docente que ejerce sólo función de director.</a:t>
            </a:r>
          </a:p>
          <a:p>
            <a:r>
              <a:rPr lang="es-PE" sz="2000" dirty="0"/>
              <a:t>□ </a:t>
            </a:r>
            <a:r>
              <a:rPr lang="es-PE" sz="2000" dirty="0" smtClean="0"/>
              <a:t>4 docentes con horas de clase.</a:t>
            </a:r>
          </a:p>
          <a:p>
            <a:r>
              <a:rPr lang="es-PE" sz="2000" dirty="0"/>
              <a:t>□ </a:t>
            </a:r>
            <a:r>
              <a:rPr lang="es-PE" sz="2000" dirty="0" smtClean="0"/>
              <a:t>1 docente destacado a otra IE.</a:t>
            </a:r>
          </a:p>
        </p:txBody>
      </p:sp>
      <p:sp>
        <p:nvSpPr>
          <p:cNvPr id="61" name="Elipse 60"/>
          <p:cNvSpPr/>
          <p:nvPr/>
        </p:nvSpPr>
        <p:spPr>
          <a:xfrm>
            <a:off x="260215" y="1206232"/>
            <a:ext cx="719847" cy="73930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/>
              <a:t>2</a:t>
            </a:r>
          </a:p>
        </p:txBody>
      </p:sp>
      <p:pic>
        <p:nvPicPr>
          <p:cNvPr id="62" name="Imagen 61" descr="Recorte de pantal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4"/>
          <a:stretch/>
        </p:blipFill>
        <p:spPr>
          <a:xfrm>
            <a:off x="922287" y="5294377"/>
            <a:ext cx="2245156" cy="1522488"/>
          </a:xfrm>
          <a:prstGeom prst="rect">
            <a:avLst/>
          </a:prstGeom>
        </p:spPr>
      </p:pic>
      <p:cxnSp>
        <p:nvCxnSpPr>
          <p:cNvPr id="54" name="Conector recto de flecha 53"/>
          <p:cNvCxnSpPr>
            <a:stCxn id="58" idx="3"/>
          </p:cNvCxnSpPr>
          <p:nvPr/>
        </p:nvCxnSpPr>
        <p:spPr>
          <a:xfrm flipV="1">
            <a:off x="1425685" y="5062195"/>
            <a:ext cx="4080747" cy="108408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redondeado 57"/>
          <p:cNvSpPr/>
          <p:nvPr/>
        </p:nvSpPr>
        <p:spPr>
          <a:xfrm>
            <a:off x="1139937" y="5987900"/>
            <a:ext cx="285748" cy="31675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5118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868650" y="1115653"/>
            <a:ext cx="5918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/>
              <a:t>En una IE secundaria pública se tiene: </a:t>
            </a:r>
          </a:p>
          <a:p>
            <a:r>
              <a:rPr lang="es-PE" sz="2000" dirty="0" smtClean="0"/>
              <a:t>     - 5 docentes con horas de clase. </a:t>
            </a:r>
          </a:p>
          <a:p>
            <a:r>
              <a:rPr lang="es-PE" sz="2000" dirty="0"/>
              <a:t> </a:t>
            </a:r>
            <a:r>
              <a:rPr lang="es-PE" sz="2000" dirty="0" smtClean="0"/>
              <a:t>    - 1 docente destacado de otra IE con horas de clase</a:t>
            </a:r>
            <a:r>
              <a:rPr lang="es-PE" sz="2000" dirty="0"/>
              <a:t>.</a:t>
            </a:r>
            <a:endParaRPr lang="es-PE" sz="2000" dirty="0" smtClean="0"/>
          </a:p>
          <a:p>
            <a:r>
              <a:rPr lang="es-PE" sz="2000" dirty="0"/>
              <a:t> </a:t>
            </a:r>
            <a:r>
              <a:rPr lang="es-PE" sz="2000" dirty="0" smtClean="0"/>
              <a:t>    - 1 auxiliar de educación.</a:t>
            </a:r>
          </a:p>
          <a:p>
            <a:r>
              <a:rPr lang="es-PE" sz="2000" dirty="0"/>
              <a:t> </a:t>
            </a:r>
            <a:r>
              <a:rPr lang="es-PE" sz="2000" dirty="0" smtClean="0"/>
              <a:t>    - 1 personal administrativo.</a:t>
            </a: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390468" y="273215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 – Ejercicios Propuestos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7" name="Imagen 3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0" y="2763236"/>
            <a:ext cx="8529001" cy="62001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Rectángulo 37"/>
          <p:cNvSpPr/>
          <p:nvPr/>
        </p:nvSpPr>
        <p:spPr>
          <a:xfrm>
            <a:off x="2407597" y="2829824"/>
            <a:ext cx="7092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?   </a:t>
            </a:r>
          </a:p>
        </p:txBody>
      </p:sp>
      <p:sp>
        <p:nvSpPr>
          <p:cNvPr id="28" name="Elipse 27"/>
          <p:cNvSpPr/>
          <p:nvPr/>
        </p:nvSpPr>
        <p:spPr>
          <a:xfrm>
            <a:off x="126459" y="1186777"/>
            <a:ext cx="719847" cy="73930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/>
              <a:t>3</a:t>
            </a:r>
            <a:endParaRPr lang="es-PE" sz="4000" dirty="0"/>
          </a:p>
        </p:txBody>
      </p:sp>
      <p:grpSp>
        <p:nvGrpSpPr>
          <p:cNvPr id="5" name="Grupo 4"/>
          <p:cNvGrpSpPr/>
          <p:nvPr/>
        </p:nvGrpSpPr>
        <p:grpSpPr>
          <a:xfrm>
            <a:off x="88569" y="3405875"/>
            <a:ext cx="9950990" cy="3475122"/>
            <a:chOff x="88569" y="3405875"/>
            <a:chExt cx="9950990" cy="3475122"/>
          </a:xfrm>
        </p:grpSpPr>
        <p:grpSp>
          <p:nvGrpSpPr>
            <p:cNvPr id="4" name="Grupo 3"/>
            <p:cNvGrpSpPr/>
            <p:nvPr/>
          </p:nvGrpSpPr>
          <p:grpSpPr>
            <a:xfrm>
              <a:off x="88569" y="3405875"/>
              <a:ext cx="9950990" cy="3400224"/>
              <a:chOff x="88569" y="3405875"/>
              <a:chExt cx="9950990" cy="3400224"/>
            </a:xfrm>
          </p:grpSpPr>
          <p:sp>
            <p:nvSpPr>
              <p:cNvPr id="22" name="Rectángulo 21"/>
              <p:cNvSpPr/>
              <p:nvPr/>
            </p:nvSpPr>
            <p:spPr>
              <a:xfrm>
                <a:off x="88569" y="5866502"/>
                <a:ext cx="777199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PE" sz="2000" b="1" dirty="0" smtClean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¿Cuánto personal deberá registrar en el formato físico?:</a:t>
                </a:r>
              </a:p>
            </p:txBody>
          </p:sp>
          <p:grpSp>
            <p:nvGrpSpPr>
              <p:cNvPr id="2" name="Grupo 1"/>
              <p:cNvGrpSpPr/>
              <p:nvPr/>
            </p:nvGrpSpPr>
            <p:grpSpPr>
              <a:xfrm>
                <a:off x="846306" y="3405875"/>
                <a:ext cx="9193253" cy="3400224"/>
                <a:chOff x="846306" y="3405875"/>
                <a:chExt cx="9193253" cy="3400224"/>
              </a:xfrm>
            </p:grpSpPr>
            <p:grpSp>
              <p:nvGrpSpPr>
                <p:cNvPr id="57" name="Grupo 56"/>
                <p:cNvGrpSpPr/>
                <p:nvPr/>
              </p:nvGrpSpPr>
              <p:grpSpPr>
                <a:xfrm>
                  <a:off x="963039" y="3753719"/>
                  <a:ext cx="8998085" cy="2208607"/>
                  <a:chOff x="894945" y="3949002"/>
                  <a:chExt cx="8998085" cy="2208607"/>
                </a:xfrm>
              </p:grpSpPr>
              <p:sp>
                <p:nvSpPr>
                  <p:cNvPr id="55" name="Rectángulo 54"/>
                  <p:cNvSpPr/>
                  <p:nvPr/>
                </p:nvSpPr>
                <p:spPr>
                  <a:xfrm>
                    <a:off x="894945" y="3949002"/>
                    <a:ext cx="8998085" cy="220860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0"/>
                          <a:lumOff val="100000"/>
                        </a:schemeClr>
                      </a:gs>
                      <a:gs pos="35000">
                        <a:schemeClr val="accent3">
                          <a:lumMod val="0"/>
                          <a:lumOff val="100000"/>
                        </a:schemeClr>
                      </a:gs>
                      <a:gs pos="100000">
                        <a:schemeClr val="accent3">
                          <a:lumMod val="100000"/>
                        </a:schemeClr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effectLst>
                    <a:outerShdw blurRad="50800" dist="1016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PE" sz="1600"/>
                  </a:p>
                </p:txBody>
              </p:sp>
              <p:pic>
                <p:nvPicPr>
                  <p:cNvPr id="25" name="Imagen 24" descr="Recorte de pantalla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0415" y="5328921"/>
                    <a:ext cx="8529001" cy="620016"/>
                  </a:xfrm>
                  <a:prstGeom prst="rect">
                    <a:avLst/>
                  </a:prstGeom>
                  <a:effectLst>
                    <a:outerShdw blurRad="50800" dist="1270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29" name="Rectángulo 28"/>
                  <p:cNvSpPr/>
                  <p:nvPr/>
                </p:nvSpPr>
                <p:spPr>
                  <a:xfrm>
                    <a:off x="2507273" y="5357004"/>
                    <a:ext cx="7092149" cy="5847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es-PE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French Script MT" panose="03020402040607040605" pitchFamily="66" charset="0"/>
                      </a:rPr>
                      <a:t>6</a:t>
                    </a:r>
                    <a:r>
                      <a:rPr lang="es-PE" sz="3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French Script MT" panose="03020402040607040605" pitchFamily="66" charset="0"/>
                      </a:rPr>
                      <a:t>                  6                        1                   1   </a:t>
                    </a:r>
                  </a:p>
                </p:txBody>
              </p:sp>
              <p:sp>
                <p:nvSpPr>
                  <p:cNvPr id="43" name="CuadroTexto 42"/>
                  <p:cNvSpPr txBox="1"/>
                  <p:nvPr/>
                </p:nvSpPr>
                <p:spPr>
                  <a:xfrm>
                    <a:off x="1042717" y="3986446"/>
                    <a:ext cx="5629811" cy="13234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PE" sz="2000" dirty="0" smtClean="0"/>
                      <a:t>- 5 docentes con horas de clase</a:t>
                    </a:r>
                    <a:r>
                      <a:rPr lang="es-PE" sz="2000" dirty="0"/>
                      <a:t>.</a:t>
                    </a:r>
                    <a:endParaRPr lang="es-PE" sz="2000" dirty="0" smtClean="0"/>
                  </a:p>
                  <a:p>
                    <a:r>
                      <a:rPr lang="es-PE" sz="2000" dirty="0" smtClean="0"/>
                      <a:t>- 1 docente destacado de otra IE con horas de clase</a:t>
                    </a:r>
                    <a:r>
                      <a:rPr lang="es-PE" sz="2000" dirty="0"/>
                      <a:t>.</a:t>
                    </a:r>
                    <a:endParaRPr lang="es-PE" sz="2000" dirty="0" smtClean="0"/>
                  </a:p>
                  <a:p>
                    <a:r>
                      <a:rPr lang="es-PE" sz="2000" dirty="0" smtClean="0"/>
                      <a:t>- 1 auxiliar de educación.</a:t>
                    </a:r>
                  </a:p>
                  <a:p>
                    <a:r>
                      <a:rPr lang="es-PE" sz="2000" dirty="0" smtClean="0"/>
                      <a:t>- 1 personal administrativo.</a:t>
                    </a:r>
                  </a:p>
                </p:txBody>
              </p:sp>
              <p:pic>
                <p:nvPicPr>
                  <p:cNvPr id="45" name="Imagen 44" descr="Recorte de pantalla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35169" y="4082483"/>
                    <a:ext cx="247364" cy="223864"/>
                  </a:xfrm>
                  <a:prstGeom prst="rect">
                    <a:avLst/>
                  </a:prstGeom>
                </p:spPr>
              </p:pic>
              <p:pic>
                <p:nvPicPr>
                  <p:cNvPr id="48" name="Imagen 47" descr="Recorte de pantalla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86708" y="4395657"/>
                    <a:ext cx="247364" cy="223864"/>
                  </a:xfrm>
                  <a:prstGeom prst="rect">
                    <a:avLst/>
                  </a:prstGeom>
                </p:spPr>
              </p:pic>
              <p:pic>
                <p:nvPicPr>
                  <p:cNvPr id="49" name="Imagen 48" descr="Recorte de pantalla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15038" y="4678685"/>
                    <a:ext cx="247364" cy="223864"/>
                  </a:xfrm>
                  <a:prstGeom prst="rect">
                    <a:avLst/>
                  </a:prstGeom>
                </p:spPr>
              </p:pic>
              <p:pic>
                <p:nvPicPr>
                  <p:cNvPr id="50" name="Imagen 49" descr="Recorte de pantalla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77970" y="5011956"/>
                    <a:ext cx="247364" cy="223864"/>
                  </a:xfrm>
                  <a:prstGeom prst="rect">
                    <a:avLst/>
                  </a:prstGeom>
                </p:spPr>
              </p:pic>
              <p:cxnSp>
                <p:nvCxnSpPr>
                  <p:cNvPr id="51" name="Conector recto 50"/>
                  <p:cNvCxnSpPr/>
                  <p:nvPr/>
                </p:nvCxnSpPr>
                <p:spPr>
                  <a:xfrm flipV="1">
                    <a:off x="1237112" y="4307787"/>
                    <a:ext cx="3177661" cy="72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ector recto 51"/>
                  <p:cNvCxnSpPr/>
                  <p:nvPr/>
                </p:nvCxnSpPr>
                <p:spPr>
                  <a:xfrm>
                    <a:off x="1228147" y="4621624"/>
                    <a:ext cx="5192159" cy="8893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ector recto 52"/>
                  <p:cNvCxnSpPr/>
                  <p:nvPr/>
                </p:nvCxnSpPr>
                <p:spPr>
                  <a:xfrm flipV="1">
                    <a:off x="1219182" y="4907142"/>
                    <a:ext cx="2527080" cy="519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ector recto 53"/>
                  <p:cNvCxnSpPr/>
                  <p:nvPr/>
                </p:nvCxnSpPr>
                <p:spPr>
                  <a:xfrm>
                    <a:off x="1233269" y="5226102"/>
                    <a:ext cx="2712778" cy="3769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Rectángulo 26"/>
                <p:cNvSpPr/>
                <p:nvPr/>
              </p:nvSpPr>
              <p:spPr>
                <a:xfrm>
                  <a:off x="846306" y="3405875"/>
                  <a:ext cx="1527427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s-PE" sz="2000" b="1" dirty="0" smtClean="0">
                      <a:ln w="0"/>
                      <a:solidFill>
                        <a:srgbClr val="245A8C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SOLUCIÓN:</a:t>
                  </a:r>
                </a:p>
              </p:txBody>
            </p:sp>
            <p:grpSp>
              <p:nvGrpSpPr>
                <p:cNvPr id="23" name="Grupo 22"/>
                <p:cNvGrpSpPr/>
                <p:nvPr/>
              </p:nvGrpSpPr>
              <p:grpSpPr>
                <a:xfrm>
                  <a:off x="999320" y="6164066"/>
                  <a:ext cx="9040239" cy="642033"/>
                  <a:chOff x="1028336" y="5894962"/>
                  <a:chExt cx="8832715" cy="710119"/>
                </a:xfrm>
              </p:grpSpPr>
              <p:sp>
                <p:nvSpPr>
                  <p:cNvPr id="26" name="Rectángulo 25"/>
                  <p:cNvSpPr/>
                  <p:nvPr/>
                </p:nvSpPr>
                <p:spPr>
                  <a:xfrm>
                    <a:off x="1028336" y="5930629"/>
                    <a:ext cx="8832715" cy="67445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0"/>
                          <a:lumOff val="100000"/>
                        </a:schemeClr>
                      </a:gs>
                      <a:gs pos="35000">
                        <a:schemeClr val="accent3">
                          <a:lumMod val="0"/>
                          <a:lumOff val="100000"/>
                        </a:schemeClr>
                      </a:gs>
                      <a:gs pos="100000">
                        <a:schemeClr val="accent3">
                          <a:lumMod val="100000"/>
                        </a:schemeClr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effectLst>
                    <a:outerShdw blurRad="50800" dist="1016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PE" sz="1600"/>
                  </a:p>
                </p:txBody>
              </p:sp>
              <p:sp>
                <p:nvSpPr>
                  <p:cNvPr id="30" name="Flecha derecha 29"/>
                  <p:cNvSpPr/>
                  <p:nvPr/>
                </p:nvSpPr>
                <p:spPr>
                  <a:xfrm>
                    <a:off x="1475209" y="6051146"/>
                    <a:ext cx="324465" cy="275304"/>
                  </a:xfrm>
                  <a:prstGeom prst="right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PE"/>
                  </a:p>
                </p:txBody>
              </p:sp>
              <p:sp>
                <p:nvSpPr>
                  <p:cNvPr id="31" name="Rectángulo 30"/>
                  <p:cNvSpPr/>
                  <p:nvPr/>
                </p:nvSpPr>
                <p:spPr>
                  <a:xfrm>
                    <a:off x="1997966" y="5894962"/>
                    <a:ext cx="2418390" cy="64678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s-PE" sz="3200" b="1" dirty="0" smtClean="0">
                        <a:ln w="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8</a:t>
                    </a:r>
                    <a:r>
                      <a:rPr lang="es-PE" sz="3200" b="1" dirty="0" smtClean="0">
                        <a:ln w="0"/>
                        <a:solidFill>
                          <a:srgbClr val="245A8C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 = 6 + 1 + 1</a:t>
                    </a:r>
                    <a:endParaRPr lang="es-PE" sz="3200" b="1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2" name="Rectángulo 31"/>
                  <p:cNvSpPr/>
                  <p:nvPr/>
                </p:nvSpPr>
                <p:spPr>
                  <a:xfrm>
                    <a:off x="4880895" y="5973049"/>
                    <a:ext cx="4580972" cy="510623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s-PE" sz="2400" b="1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“8” registros en el formato censal</a:t>
                    </a:r>
                  </a:p>
                </p:txBody>
              </p:sp>
            </p:grpSp>
            <p:sp>
              <p:nvSpPr>
                <p:cNvPr id="76" name="Rectángulo 75"/>
                <p:cNvSpPr/>
                <p:nvPr/>
              </p:nvSpPr>
              <p:spPr>
                <a:xfrm>
                  <a:off x="2596125" y="5624286"/>
                  <a:ext cx="709214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s-PE" sz="2000" b="1" dirty="0" smtClean="0">
                      <a:solidFill>
                        <a:srgbClr val="C00000"/>
                      </a:solidFill>
                    </a:rPr>
                    <a:t>A</a:t>
                  </a:r>
                  <a:r>
                    <a:rPr lang="es-PE" sz="20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                                                                            </a:t>
                  </a:r>
                  <a:r>
                    <a:rPr lang="es-PE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B</a:t>
                  </a:r>
                  <a:r>
                    <a:rPr lang="es-PE" sz="20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                                 </a:t>
                  </a:r>
                  <a:r>
                    <a:rPr lang="es-PE" sz="2000" b="1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C</a:t>
                  </a:r>
                  <a:r>
                    <a:rPr lang="es-PE" sz="20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  </a:t>
                  </a:r>
                </a:p>
              </p:txBody>
            </p:sp>
          </p:grpSp>
        </p:grpSp>
        <p:sp>
          <p:nvSpPr>
            <p:cNvPr id="77" name="Rectángulo 76"/>
            <p:cNvSpPr/>
            <p:nvPr/>
          </p:nvSpPr>
          <p:spPr>
            <a:xfrm>
              <a:off x="2781191" y="6511665"/>
              <a:ext cx="16857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b="1" dirty="0" smtClean="0">
                  <a:solidFill>
                    <a:srgbClr val="C00000"/>
                  </a:solidFill>
                </a:rPr>
                <a:t>A</a:t>
              </a:r>
              <a:r>
                <a:rPr lang="es-PE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 </a:t>
              </a:r>
              <a:r>
                <a:rPr lang="es-PE" b="1" dirty="0" smtClean="0">
                  <a:solidFill>
                    <a:schemeClr val="accent3">
                      <a:lumMod val="50000"/>
                    </a:schemeClr>
                  </a:solidFill>
                </a:rPr>
                <a:t>B</a:t>
              </a:r>
              <a:r>
                <a:rPr lang="es-PE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 </a:t>
              </a:r>
              <a:r>
                <a:rPr lang="es-PE" b="1" dirty="0" smtClean="0">
                  <a:solidFill>
                    <a:schemeClr val="accent4">
                      <a:lumMod val="75000"/>
                    </a:schemeClr>
                  </a:solidFill>
                </a:rPr>
                <a:t>C</a:t>
              </a:r>
              <a:r>
                <a:rPr lang="es-PE" b="1" dirty="0" smtClean="0">
                  <a:solidFill>
                    <a:schemeClr val="accent1">
                      <a:lumMod val="50000"/>
                    </a:schemeClr>
                  </a:solidFill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2063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6"/>
          <a:stretch/>
        </p:blipFill>
        <p:spPr>
          <a:xfrm>
            <a:off x="3493399" y="3490175"/>
            <a:ext cx="3623653" cy="3070881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69" y="2629410"/>
            <a:ext cx="7649643" cy="5430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44679" y="2644729"/>
            <a:ext cx="6574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6                   6     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1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1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5202" y="3497157"/>
            <a:ext cx="294392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Cuántos registros se generan?</a:t>
            </a:r>
            <a:endParaRPr lang="es-PE" sz="1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30" y="4810387"/>
            <a:ext cx="2994943" cy="17004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10321" y="3798611"/>
            <a:ext cx="19652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 = </a:t>
            </a:r>
            <a:r>
              <a:rPr lang="es-PE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s-PE" sz="24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98857" y="4301668"/>
            <a:ext cx="16988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</a:t>
            </a:r>
            <a:r>
              <a:rPr lang="es-PE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s-PE" sz="24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62518" y="3064893"/>
            <a:ext cx="2605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s-PE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309760" y="3064502"/>
            <a:ext cx="46056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s-PE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215152" y="3083649"/>
            <a:ext cx="3272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s-PE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Imagen 12" descr="Recorte de pantall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4"/>
          <a:stretch/>
        </p:blipFill>
        <p:spPr>
          <a:xfrm>
            <a:off x="647201" y="4995345"/>
            <a:ext cx="2245156" cy="1522488"/>
          </a:xfrm>
          <a:prstGeom prst="rect">
            <a:avLst/>
          </a:prstGeom>
        </p:spPr>
      </p:pic>
      <p:pic>
        <p:nvPicPr>
          <p:cNvPr id="14" name="Imagen 13" descr="Recorte de pantal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4"/>
          <a:stretch/>
        </p:blipFill>
        <p:spPr>
          <a:xfrm>
            <a:off x="7305775" y="3489909"/>
            <a:ext cx="480766" cy="309000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390468" y="303359"/>
            <a:ext cx="10125132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Ejercicios Propuestos – Como se registra</a:t>
            </a:r>
            <a:endParaRPr lang="es-PE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36978" y="1005342"/>
            <a:ext cx="5918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/>
              <a:t>En una IE secundaria pública se tiene: </a:t>
            </a:r>
          </a:p>
          <a:p>
            <a:r>
              <a:rPr lang="es-PE" sz="2000" dirty="0" smtClean="0"/>
              <a:t> □ 5 docentes con horas de clase. </a:t>
            </a:r>
          </a:p>
          <a:p>
            <a:r>
              <a:rPr lang="es-PE" sz="2000" dirty="0"/>
              <a:t> □ 1 </a:t>
            </a:r>
            <a:r>
              <a:rPr lang="es-PE" sz="2000" dirty="0" smtClean="0"/>
              <a:t>docente destacado de otra IE con horas de clase</a:t>
            </a:r>
            <a:r>
              <a:rPr lang="es-PE" sz="2000" dirty="0"/>
              <a:t>.</a:t>
            </a:r>
            <a:endParaRPr lang="es-PE" sz="2000" dirty="0" smtClean="0"/>
          </a:p>
          <a:p>
            <a:r>
              <a:rPr lang="es-PE" sz="2000" dirty="0"/>
              <a:t> □ </a:t>
            </a:r>
            <a:r>
              <a:rPr lang="es-PE" sz="2000" dirty="0" smtClean="0"/>
              <a:t>1 auxiliar de educación.</a:t>
            </a:r>
          </a:p>
          <a:p>
            <a:r>
              <a:rPr lang="es-PE" sz="2000" dirty="0"/>
              <a:t> □ </a:t>
            </a:r>
            <a:r>
              <a:rPr lang="es-PE" sz="2000" dirty="0" smtClean="0"/>
              <a:t>1 personal administrativo.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735702" y="4479839"/>
            <a:ext cx="4182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1            1    99999999    01   32  …   03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746700" y="4717080"/>
            <a:ext cx="4182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2            1    99999999    01   42  …   03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748271" y="4982602"/>
            <a:ext cx="4182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3            1    99999999    01   28  …   03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740415" y="5219844"/>
            <a:ext cx="4182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</a:t>
            </a:r>
            <a:r>
              <a:rPr lang="es-PE" sz="1600" b="1" dirty="0">
                <a:solidFill>
                  <a:srgbClr val="C00000"/>
                </a:solidFill>
              </a:rPr>
              <a:t>4</a:t>
            </a:r>
            <a:r>
              <a:rPr lang="es-PE" sz="1600" b="1" dirty="0" smtClean="0">
                <a:solidFill>
                  <a:srgbClr val="C00000"/>
                </a:solidFill>
              </a:rPr>
              <a:t>            1    99999999    01   31  …   03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751413" y="5475938"/>
            <a:ext cx="4182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</a:t>
            </a:r>
            <a:r>
              <a:rPr lang="es-PE" sz="1600" b="1" dirty="0">
                <a:solidFill>
                  <a:srgbClr val="C00000"/>
                </a:solidFill>
              </a:rPr>
              <a:t>5</a:t>
            </a:r>
            <a:r>
              <a:rPr lang="es-PE" sz="1600" b="1" dirty="0" smtClean="0">
                <a:solidFill>
                  <a:srgbClr val="C00000"/>
                </a:solidFill>
              </a:rPr>
              <a:t>            1    99999999    01   28  …   03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760840" y="5739889"/>
            <a:ext cx="4182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Docente 6            1    99999999    01   45  …   02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734130" y="5995984"/>
            <a:ext cx="4182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500" b="1" dirty="0" smtClean="0">
                <a:solidFill>
                  <a:srgbClr val="C00000"/>
                </a:solidFill>
              </a:rPr>
              <a:t>Administrativo 1   </a:t>
            </a:r>
            <a:r>
              <a:rPr lang="es-PE" sz="1600" b="1" dirty="0" smtClean="0">
                <a:solidFill>
                  <a:srgbClr val="C00000"/>
                </a:solidFill>
              </a:rPr>
              <a:t>1    99999999    02   52  …  03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792866" y="6256801"/>
            <a:ext cx="4182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 smtClean="0">
                <a:solidFill>
                  <a:srgbClr val="C00000"/>
                </a:solidFill>
              </a:rPr>
              <a:t>Auxiliar 1            1    99999999    03   28  …   03</a:t>
            </a:r>
          </a:p>
        </p:txBody>
      </p:sp>
      <p:sp>
        <p:nvSpPr>
          <p:cNvPr id="25" name="Elipse 24"/>
          <p:cNvSpPr/>
          <p:nvPr/>
        </p:nvSpPr>
        <p:spPr>
          <a:xfrm>
            <a:off x="79625" y="1067037"/>
            <a:ext cx="719847" cy="73930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/>
              <a:t>3</a:t>
            </a:r>
            <a:endParaRPr lang="es-PE" sz="4000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849277" y="5972148"/>
            <a:ext cx="257174" cy="26328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/>
          <p:cNvSpPr/>
          <p:nvPr/>
        </p:nvSpPr>
        <p:spPr>
          <a:xfrm>
            <a:off x="6467674" y="6040067"/>
            <a:ext cx="333890" cy="26345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Rectángulo redondeado 27"/>
          <p:cNvSpPr/>
          <p:nvPr/>
        </p:nvSpPr>
        <p:spPr>
          <a:xfrm>
            <a:off x="846035" y="6251008"/>
            <a:ext cx="257174" cy="263283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Rectángulo 28"/>
          <p:cNvSpPr/>
          <p:nvPr/>
        </p:nvSpPr>
        <p:spPr>
          <a:xfrm>
            <a:off x="6478621" y="6332705"/>
            <a:ext cx="342398" cy="258999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/>
        </p:nvSpPr>
        <p:spPr>
          <a:xfrm>
            <a:off x="7315200" y="5797685"/>
            <a:ext cx="466928" cy="233464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redondeado 30"/>
          <p:cNvSpPr/>
          <p:nvPr/>
        </p:nvSpPr>
        <p:spPr>
          <a:xfrm>
            <a:off x="8443201" y="5708699"/>
            <a:ext cx="285748" cy="316753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2" name="Conector recto de flecha 31"/>
          <p:cNvCxnSpPr>
            <a:stCxn id="26" idx="3"/>
            <a:endCxn id="27" idx="1"/>
          </p:cNvCxnSpPr>
          <p:nvPr/>
        </p:nvCxnSpPr>
        <p:spPr>
          <a:xfrm>
            <a:off x="1106451" y="6103790"/>
            <a:ext cx="5361223" cy="6800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1117398" y="6462501"/>
            <a:ext cx="5361223" cy="680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31" idx="1"/>
          </p:cNvCxnSpPr>
          <p:nvPr/>
        </p:nvCxnSpPr>
        <p:spPr>
          <a:xfrm flipH="1">
            <a:off x="7782128" y="5867076"/>
            <a:ext cx="661073" cy="868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82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1"/>
          <p:cNvSpPr txBox="1">
            <a:spLocks/>
          </p:cNvSpPr>
          <p:nvPr/>
        </p:nvSpPr>
        <p:spPr>
          <a:xfrm>
            <a:off x="486382" y="65144"/>
            <a:ext cx="850864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por función que desempeña – Ejercicios Propuestos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7" name="Imagen 3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5" y="2548924"/>
            <a:ext cx="8529001" cy="62001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Rectángulo 37"/>
          <p:cNvSpPr/>
          <p:nvPr/>
        </p:nvSpPr>
        <p:spPr>
          <a:xfrm>
            <a:off x="2487702" y="2615512"/>
            <a:ext cx="7092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?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?   </a:t>
            </a:r>
          </a:p>
        </p:txBody>
      </p:sp>
      <p:sp>
        <p:nvSpPr>
          <p:cNvPr id="28" name="Elipse 27"/>
          <p:cNvSpPr/>
          <p:nvPr/>
        </p:nvSpPr>
        <p:spPr>
          <a:xfrm>
            <a:off x="126459" y="1186777"/>
            <a:ext cx="719847" cy="73930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/>
              <a:t>4</a:t>
            </a:r>
            <a:endParaRPr lang="es-PE" sz="40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204570" y="766988"/>
            <a:ext cx="482920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PE" sz="1600" dirty="0" smtClean="0"/>
              <a:t>En una IE se tiene:</a:t>
            </a:r>
          </a:p>
          <a:p>
            <a:pPr algn="just"/>
            <a:r>
              <a:rPr lang="es-PE" sz="1600" dirty="0" smtClean="0"/>
              <a:t>- 1 director sin horas de clase</a:t>
            </a:r>
            <a:r>
              <a:rPr lang="es-PE" sz="1600" dirty="0"/>
              <a:t>.</a:t>
            </a:r>
            <a:endParaRPr lang="es-PE" sz="1600" dirty="0" smtClean="0"/>
          </a:p>
          <a:p>
            <a:pPr algn="just"/>
            <a:r>
              <a:rPr lang="es-PE" sz="1600" dirty="0" smtClean="0"/>
              <a:t>- 1 coordinador con horas de clase</a:t>
            </a:r>
            <a:r>
              <a:rPr lang="es-PE" sz="1600" dirty="0"/>
              <a:t>.</a:t>
            </a:r>
            <a:endParaRPr lang="es-PE" sz="1600" dirty="0" smtClean="0"/>
          </a:p>
          <a:p>
            <a:pPr algn="just"/>
            <a:r>
              <a:rPr lang="es-PE" sz="1600" dirty="0" smtClean="0"/>
              <a:t>- 6 docentes de aula.</a:t>
            </a:r>
          </a:p>
          <a:p>
            <a:pPr algn="just"/>
            <a:r>
              <a:rPr lang="es-PE" sz="1600" dirty="0" smtClean="0"/>
              <a:t>- 1 docente en uso de licencia</a:t>
            </a:r>
            <a:r>
              <a:rPr lang="es-PE" sz="1600" dirty="0"/>
              <a:t>.</a:t>
            </a:r>
            <a:endParaRPr lang="es-PE" sz="1600" dirty="0" smtClean="0"/>
          </a:p>
          <a:p>
            <a:pPr algn="just"/>
            <a:r>
              <a:rPr lang="es-PE" sz="1600" dirty="0" smtClean="0"/>
              <a:t>- 1 docente cubriendo esta licencia con horas de clase.</a:t>
            </a:r>
          </a:p>
          <a:p>
            <a:pPr algn="just"/>
            <a:r>
              <a:rPr lang="es-PE" sz="1600" dirty="0" smtClean="0"/>
              <a:t>- 1 persona que ejerce  funciones administrativas.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15074" y="3142612"/>
            <a:ext cx="10144343" cy="3628514"/>
            <a:chOff x="115074" y="3142612"/>
            <a:chExt cx="10144343" cy="3628514"/>
          </a:xfrm>
        </p:grpSpPr>
        <p:sp>
          <p:nvSpPr>
            <p:cNvPr id="42" name="Rectángulo 41"/>
            <p:cNvSpPr/>
            <p:nvPr/>
          </p:nvSpPr>
          <p:spPr>
            <a:xfrm>
              <a:off x="583725" y="3464007"/>
              <a:ext cx="9673775" cy="2288961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/>
            </a:p>
          </p:txBody>
        </p:sp>
        <p:pic>
          <p:nvPicPr>
            <p:cNvPr id="44" name="Imagen 43" descr="Recorte de pantall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027"/>
            <a:stretch/>
          </p:blipFill>
          <p:spPr>
            <a:xfrm>
              <a:off x="846153" y="5042247"/>
              <a:ext cx="4391026" cy="620016"/>
            </a:xfrm>
            <a:prstGeom prst="rect">
              <a:avLst/>
            </a:prstGeom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Imagen 45" descr="Recorte de pantall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12"/>
            <a:stretch/>
          </p:blipFill>
          <p:spPr>
            <a:xfrm>
              <a:off x="5312680" y="5042167"/>
              <a:ext cx="4476750" cy="620016"/>
            </a:xfrm>
            <a:prstGeom prst="rect">
              <a:avLst/>
            </a:prstGeom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Rectángulo 46"/>
            <p:cNvSpPr/>
            <p:nvPr/>
          </p:nvSpPr>
          <p:spPr>
            <a:xfrm>
              <a:off x="7120070" y="5060630"/>
              <a:ext cx="31374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sz="3200" b="1" dirty="0" smtClean="0">
                  <a:solidFill>
                    <a:schemeClr val="accent6">
                      <a:lumMod val="50000"/>
                    </a:schemeClr>
                  </a:solidFill>
                  <a:latin typeface="French Script MT" panose="03020402040607040605" pitchFamily="66" charset="0"/>
                </a:rPr>
                <a:t> 0                   1   </a:t>
              </a:r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2421519" y="5053749"/>
              <a:ext cx="28802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sz="3200" b="1" dirty="0">
                  <a:solidFill>
                    <a:schemeClr val="accent6">
                      <a:lumMod val="50000"/>
                    </a:schemeClr>
                  </a:solidFill>
                  <a:latin typeface="French Script MT" panose="03020402040607040605" pitchFamily="66" charset="0"/>
                </a:rPr>
                <a:t>9</a:t>
              </a:r>
              <a:r>
                <a:rPr lang="es-PE" sz="3200" b="1" dirty="0" smtClean="0">
                  <a:solidFill>
                    <a:schemeClr val="accent6">
                      <a:lumMod val="50000"/>
                    </a:schemeClr>
                  </a:solidFill>
                  <a:latin typeface="French Script MT" panose="03020402040607040605" pitchFamily="66" charset="0"/>
                </a:rPr>
                <a:t>                   8</a:t>
              </a: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756106" y="3424942"/>
              <a:ext cx="4829207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s-PE" sz="1600" dirty="0" smtClean="0"/>
                <a:t>- 1 director sin horas de clase</a:t>
              </a:r>
              <a:r>
                <a:rPr lang="es-PE" sz="1600" dirty="0"/>
                <a:t>.</a:t>
              </a:r>
              <a:endParaRPr lang="es-PE" sz="1600" dirty="0" smtClean="0"/>
            </a:p>
            <a:p>
              <a:pPr algn="just"/>
              <a:r>
                <a:rPr lang="es-PE" sz="1600" dirty="0" smtClean="0"/>
                <a:t>- 1 coordinador con horas de clase.</a:t>
              </a:r>
            </a:p>
            <a:p>
              <a:pPr algn="just"/>
              <a:r>
                <a:rPr lang="es-PE" sz="1600" dirty="0" smtClean="0"/>
                <a:t>- 6 docentes de aula.</a:t>
              </a:r>
            </a:p>
            <a:p>
              <a:pPr algn="just"/>
              <a:r>
                <a:rPr lang="es-PE" sz="1600" dirty="0" smtClean="0"/>
                <a:t>- 1 docente en uso de licencia</a:t>
              </a:r>
              <a:r>
                <a:rPr lang="es-PE" sz="1600" dirty="0"/>
                <a:t>.</a:t>
              </a:r>
              <a:endParaRPr lang="es-PE" sz="1600" dirty="0" smtClean="0"/>
            </a:p>
            <a:p>
              <a:pPr algn="just"/>
              <a:r>
                <a:rPr lang="es-PE" sz="1600" dirty="0" smtClean="0"/>
                <a:t>- 1 docente cubriendo esta licencia con horas de clase.</a:t>
              </a:r>
            </a:p>
            <a:p>
              <a:pPr algn="just"/>
              <a:r>
                <a:rPr lang="es-PE" sz="1600" dirty="0" smtClean="0"/>
                <a:t>- 1 persona que ejerce  funciones administrativas.</a:t>
              </a:r>
            </a:p>
            <a:p>
              <a:pPr algn="just"/>
              <a:endParaRPr lang="es-PE" sz="1600" dirty="0" smtClean="0"/>
            </a:p>
          </p:txBody>
        </p:sp>
        <p:pic>
          <p:nvPicPr>
            <p:cNvPr id="59" name="Imagen 58" descr="Recorte de panta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852" y="3506765"/>
              <a:ext cx="247364" cy="223864"/>
            </a:xfrm>
            <a:prstGeom prst="rect">
              <a:avLst/>
            </a:prstGeom>
          </p:spPr>
        </p:pic>
        <p:pic>
          <p:nvPicPr>
            <p:cNvPr id="60" name="Imagen 59" descr="Recorte de pantall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602" y="4276243"/>
              <a:ext cx="181126" cy="220052"/>
            </a:xfrm>
            <a:prstGeom prst="rect">
              <a:avLst/>
            </a:prstGeom>
          </p:spPr>
        </p:pic>
        <p:pic>
          <p:nvPicPr>
            <p:cNvPr id="62" name="Imagen 61" descr="Recorte de panta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627" y="3772403"/>
              <a:ext cx="247364" cy="223864"/>
            </a:xfrm>
            <a:prstGeom prst="rect">
              <a:avLst/>
            </a:prstGeom>
          </p:spPr>
        </p:pic>
        <p:pic>
          <p:nvPicPr>
            <p:cNvPr id="63" name="Imagen 62" descr="Recorte de panta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8" y="4010637"/>
              <a:ext cx="247364" cy="223864"/>
            </a:xfrm>
            <a:prstGeom prst="rect">
              <a:avLst/>
            </a:prstGeom>
          </p:spPr>
        </p:pic>
        <p:pic>
          <p:nvPicPr>
            <p:cNvPr id="64" name="Imagen 63" descr="Recorte de panta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916" y="4488937"/>
              <a:ext cx="247364" cy="223864"/>
            </a:xfrm>
            <a:prstGeom prst="rect">
              <a:avLst/>
            </a:prstGeom>
          </p:spPr>
        </p:pic>
        <p:pic>
          <p:nvPicPr>
            <p:cNvPr id="65" name="Imagen 64" descr="Recorte de panta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815" y="4742438"/>
              <a:ext cx="247364" cy="223864"/>
            </a:xfrm>
            <a:prstGeom prst="rect">
              <a:avLst/>
            </a:prstGeom>
          </p:spPr>
        </p:pic>
        <p:cxnSp>
          <p:nvCxnSpPr>
            <p:cNvPr id="67" name="Conector recto 66"/>
            <p:cNvCxnSpPr/>
            <p:nvPr/>
          </p:nvCxnSpPr>
          <p:spPr>
            <a:xfrm>
              <a:off x="995631" y="3705136"/>
              <a:ext cx="2317332" cy="1618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>
              <a:off x="961454" y="3972622"/>
              <a:ext cx="2822580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>
              <a:off x="940409" y="4191670"/>
              <a:ext cx="1621490" cy="16812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961454" y="4701262"/>
              <a:ext cx="4382471" cy="13021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 flipV="1">
              <a:off x="951999" y="4959529"/>
              <a:ext cx="3989117" cy="6774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940409" y="4435857"/>
              <a:ext cx="2372554" cy="133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ángulo 40"/>
            <p:cNvSpPr/>
            <p:nvPr/>
          </p:nvSpPr>
          <p:spPr>
            <a:xfrm>
              <a:off x="115074" y="3142612"/>
              <a:ext cx="2178992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PE" b="1" dirty="0" smtClean="0">
                  <a:ln w="0"/>
                  <a:solidFill>
                    <a:srgbClr val="245A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SOLUCIÓN:</a:t>
              </a:r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190123" y="5738302"/>
              <a:ext cx="599339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PE" b="1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¿Cuánto personal deberá registrar en el formato físico?:</a:t>
              </a:r>
            </a:p>
          </p:txBody>
        </p:sp>
        <p:sp>
          <p:nvSpPr>
            <p:cNvPr id="78" name="Rectángulo 77"/>
            <p:cNvSpPr/>
            <p:nvPr/>
          </p:nvSpPr>
          <p:spPr>
            <a:xfrm>
              <a:off x="583725" y="6073964"/>
              <a:ext cx="9675692" cy="66007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/>
            </a:p>
          </p:txBody>
        </p:sp>
        <p:sp>
          <p:nvSpPr>
            <p:cNvPr id="79" name="Flecha derecha 78"/>
            <p:cNvSpPr/>
            <p:nvPr/>
          </p:nvSpPr>
          <p:spPr>
            <a:xfrm>
              <a:off x="1386230" y="6228506"/>
              <a:ext cx="332088" cy="20622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0" name="Rectángulo 79"/>
            <p:cNvSpPr/>
            <p:nvPr/>
          </p:nvSpPr>
          <p:spPr>
            <a:xfrm>
              <a:off x="1559130" y="6057190"/>
              <a:ext cx="247521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PE" sz="2800" b="1" dirty="0" smtClean="0">
                  <a:ln w="0"/>
                  <a:solidFill>
                    <a:srgbClr val="245A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10 = </a:t>
              </a:r>
              <a:r>
                <a:rPr lang="es-PE" sz="2800" b="1" dirty="0">
                  <a:ln w="0"/>
                  <a:solidFill>
                    <a:srgbClr val="245A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</a:t>
              </a:r>
              <a:r>
                <a:rPr lang="es-PE" sz="2800" b="1" dirty="0" smtClean="0">
                  <a:ln w="0"/>
                  <a:solidFill>
                    <a:srgbClr val="245A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+ 0 + 1</a:t>
              </a:r>
              <a:endParaRPr lang="es-PE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1" name="Rectángulo 80"/>
            <p:cNvSpPr/>
            <p:nvPr/>
          </p:nvSpPr>
          <p:spPr>
            <a:xfrm>
              <a:off x="4509793" y="6115684"/>
              <a:ext cx="468860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PE" sz="2000" b="1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“10” registros en el formato censal</a:t>
              </a:r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2421519" y="5493504"/>
              <a:ext cx="73679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sz="2000" b="1" dirty="0" smtClean="0">
                  <a:solidFill>
                    <a:srgbClr val="C00000"/>
                  </a:solidFill>
                </a:rPr>
                <a:t>A</a:t>
              </a:r>
              <a:r>
                <a:rPr lang="es-PE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                                                               </a:t>
              </a:r>
              <a:r>
                <a:rPr lang="es-PE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B</a:t>
              </a:r>
              <a:r>
                <a:rPr lang="es-PE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                </a:t>
              </a:r>
              <a:r>
                <a:rPr lang="es-PE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C</a:t>
              </a:r>
              <a:r>
                <a:rPr lang="es-PE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    </a:t>
              </a:r>
            </a:p>
          </p:txBody>
        </p:sp>
        <p:sp>
          <p:nvSpPr>
            <p:cNvPr id="83" name="Rectángulo 82"/>
            <p:cNvSpPr/>
            <p:nvPr/>
          </p:nvSpPr>
          <p:spPr>
            <a:xfrm>
              <a:off x="2487703" y="6432572"/>
              <a:ext cx="17195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sz="1600" b="1" dirty="0" smtClean="0">
                  <a:solidFill>
                    <a:srgbClr val="C00000"/>
                  </a:solidFill>
                </a:rPr>
                <a:t>A</a:t>
              </a:r>
              <a:r>
                <a:rPr lang="es-PE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</a:t>
              </a:r>
              <a:r>
                <a:rPr lang="es-P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B</a:t>
              </a:r>
              <a:r>
                <a:rPr lang="es-PE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 </a:t>
              </a:r>
              <a:r>
                <a:rPr lang="es-PE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C</a:t>
              </a:r>
              <a:r>
                <a:rPr lang="es-PE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81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33" y="2705757"/>
            <a:ext cx="7649643" cy="5430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424608" y="2711649"/>
            <a:ext cx="6574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9                   </a:t>
            </a:r>
            <a:r>
              <a:rPr lang="es-PE" sz="2800" b="1" dirty="0">
                <a:solidFill>
                  <a:srgbClr val="C00000"/>
                </a:solidFill>
                <a:latin typeface="French Script MT" panose="03020402040607040605" pitchFamily="66" charset="0"/>
              </a:rPr>
              <a:t>8</a:t>
            </a:r>
            <a:r>
              <a:rPr lang="es-PE" sz="28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                       0                   1  </a:t>
            </a: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55" y="5162019"/>
            <a:ext cx="2478238" cy="140705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537212" y="3115097"/>
            <a:ext cx="26054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s-PE" sz="16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60566" y="3156276"/>
            <a:ext cx="4605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s-PE" sz="16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435863" y="3157691"/>
            <a:ext cx="32721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s-PE" sz="16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53" y="3498431"/>
            <a:ext cx="2326576" cy="1239214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9"/>
          <a:stretch/>
        </p:blipFill>
        <p:spPr>
          <a:xfrm>
            <a:off x="3788746" y="3421137"/>
            <a:ext cx="2851971" cy="3191320"/>
          </a:xfrm>
          <a:prstGeom prst="rect">
            <a:avLst/>
          </a:prstGeom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7"/>
          <a:stretch/>
        </p:blipFill>
        <p:spPr>
          <a:xfrm>
            <a:off x="6939487" y="3449447"/>
            <a:ext cx="386544" cy="318179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973625" y="5826744"/>
            <a:ext cx="376535" cy="208178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/>
        </p:nvSpPr>
        <p:spPr>
          <a:xfrm>
            <a:off x="3944232" y="4193395"/>
            <a:ext cx="34388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="1" dirty="0" smtClean="0">
                <a:solidFill>
                  <a:srgbClr val="C00000"/>
                </a:solidFill>
              </a:rPr>
              <a:t>Docente 1              1    99999999     01   32    …     03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935241" y="4383974"/>
            <a:ext cx="3493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="1" dirty="0" smtClean="0">
                <a:solidFill>
                  <a:srgbClr val="C00000"/>
                </a:solidFill>
              </a:rPr>
              <a:t>Docente 2              1    99999999     01   44    ...     03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930307" y="4588418"/>
            <a:ext cx="34709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="1" dirty="0" smtClean="0">
                <a:solidFill>
                  <a:srgbClr val="C00000"/>
                </a:solidFill>
              </a:rPr>
              <a:t>Docente 3              1    99999999     01   28    …      03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27128" y="4793806"/>
            <a:ext cx="3455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="1" dirty="0" smtClean="0">
                <a:solidFill>
                  <a:srgbClr val="C00000"/>
                </a:solidFill>
              </a:rPr>
              <a:t>Docente 4              1    99999999     01    40   …      03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922194" y="4984049"/>
            <a:ext cx="3497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="1" dirty="0" smtClean="0">
                <a:solidFill>
                  <a:srgbClr val="C00000"/>
                </a:solidFill>
              </a:rPr>
              <a:t>Docente 5              1     99999999    01    27   …      03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931247" y="5193128"/>
            <a:ext cx="3442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="1" dirty="0" smtClean="0">
                <a:solidFill>
                  <a:srgbClr val="C00000"/>
                </a:solidFill>
              </a:rPr>
              <a:t>Docente 6              1    99999999     01    35   …      03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939357" y="5393153"/>
            <a:ext cx="3461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="1" dirty="0" smtClean="0">
                <a:solidFill>
                  <a:srgbClr val="C00000"/>
                </a:solidFill>
              </a:rPr>
              <a:t>Docente 7              1    99999999     01    42    …     03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949350" y="5593178"/>
            <a:ext cx="3469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="1" dirty="0" smtClean="0">
                <a:solidFill>
                  <a:srgbClr val="C00000"/>
                </a:solidFill>
              </a:rPr>
              <a:t>Docente 8           </a:t>
            </a:r>
            <a:r>
              <a:rPr lang="es-PE" sz="1200" b="1" dirty="0">
                <a:solidFill>
                  <a:srgbClr val="C00000"/>
                </a:solidFill>
              </a:rPr>
              <a:t> </a:t>
            </a:r>
            <a:r>
              <a:rPr lang="es-PE" sz="1200" b="1" dirty="0" smtClean="0">
                <a:solidFill>
                  <a:srgbClr val="C00000"/>
                </a:solidFill>
              </a:rPr>
              <a:t> 1     99999999     01    48    …     03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091087" y="6032699"/>
            <a:ext cx="302957" cy="20538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21"/>
          <p:cNvSpPr/>
          <p:nvPr/>
        </p:nvSpPr>
        <p:spPr>
          <a:xfrm>
            <a:off x="3949877" y="5792261"/>
            <a:ext cx="34875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="1" dirty="0" smtClean="0">
                <a:solidFill>
                  <a:srgbClr val="C00000"/>
                </a:solidFill>
              </a:rPr>
              <a:t>Docente 9             1     99999999     01    29    …     01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932796" y="5992064"/>
            <a:ext cx="484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="1" dirty="0" smtClean="0">
                <a:solidFill>
                  <a:srgbClr val="C00000"/>
                </a:solidFill>
              </a:rPr>
              <a:t>Administrativo 1  1     99999999     02    36   …      03</a:t>
            </a: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47668" y="362994"/>
            <a:ext cx="10125132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rgbClr val="C00000"/>
                </a:solidFill>
                <a:latin typeface="+mn-lt"/>
              </a:rPr>
              <a:t>Personal docente, auxiliares de educación y personal administrativo Ejercicios Propuestos – Como se registra</a:t>
            </a:r>
            <a:endParaRPr lang="es-PE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535021" y="1090770"/>
            <a:ext cx="719847" cy="73930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/>
              <a:t>4</a:t>
            </a:r>
            <a:endParaRPr lang="es-PE" sz="4000" dirty="0"/>
          </a:p>
        </p:txBody>
      </p:sp>
      <p:sp>
        <p:nvSpPr>
          <p:cNvPr id="30" name="Rectángulo 29"/>
          <p:cNvSpPr/>
          <p:nvPr/>
        </p:nvSpPr>
        <p:spPr>
          <a:xfrm>
            <a:off x="688616" y="4072840"/>
            <a:ext cx="294392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Cuántos registros se generan?</a:t>
            </a:r>
            <a:endParaRPr lang="es-PE" sz="1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973507" y="4392401"/>
            <a:ext cx="19652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 = </a:t>
            </a:r>
            <a:r>
              <a:rPr lang="es-PE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s-PE" sz="24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027126" y="4832083"/>
            <a:ext cx="2053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 = </a:t>
            </a:r>
            <a:r>
              <a:rPr lang="es-PE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es-PE" sz="24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s-PE" sz="24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s-PE" sz="2400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7763346" y="4253294"/>
            <a:ext cx="307817" cy="26969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ectángulo redondeado 33"/>
          <p:cNvSpPr/>
          <p:nvPr/>
        </p:nvSpPr>
        <p:spPr>
          <a:xfrm>
            <a:off x="7781453" y="5609804"/>
            <a:ext cx="280658" cy="269699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CuadroTexto 34"/>
          <p:cNvSpPr txBox="1"/>
          <p:nvPr/>
        </p:nvSpPr>
        <p:spPr>
          <a:xfrm>
            <a:off x="5123360" y="691894"/>
            <a:ext cx="52799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PE" dirty="0" smtClean="0"/>
              <a:t>En una IE se tiene:</a:t>
            </a:r>
          </a:p>
          <a:p>
            <a:pPr algn="just"/>
            <a:r>
              <a:rPr lang="es-PE" dirty="0" smtClean="0"/>
              <a:t>- 1 director sin horas de clase</a:t>
            </a:r>
            <a:r>
              <a:rPr lang="es-PE" dirty="0"/>
              <a:t>.</a:t>
            </a:r>
            <a:endParaRPr lang="es-PE" dirty="0" smtClean="0"/>
          </a:p>
          <a:p>
            <a:pPr algn="just"/>
            <a:r>
              <a:rPr lang="es-PE" dirty="0" smtClean="0"/>
              <a:t>- 1 coordinador con horas de clase</a:t>
            </a:r>
            <a:r>
              <a:rPr lang="es-PE" dirty="0"/>
              <a:t>.</a:t>
            </a:r>
            <a:endParaRPr lang="es-PE" dirty="0" smtClean="0"/>
          </a:p>
          <a:p>
            <a:pPr algn="just"/>
            <a:r>
              <a:rPr lang="es-PE" dirty="0" smtClean="0"/>
              <a:t>- 6 docentes de aula.</a:t>
            </a:r>
          </a:p>
          <a:p>
            <a:pPr algn="just"/>
            <a:r>
              <a:rPr lang="es-PE" dirty="0" smtClean="0"/>
              <a:t>- 1 docente en uso de licencia</a:t>
            </a:r>
            <a:r>
              <a:rPr lang="es-PE" dirty="0"/>
              <a:t>.</a:t>
            </a:r>
            <a:endParaRPr lang="es-PE" dirty="0" smtClean="0"/>
          </a:p>
          <a:p>
            <a:pPr algn="just"/>
            <a:r>
              <a:rPr lang="es-PE" dirty="0" smtClean="0"/>
              <a:t>- 1 docente cubriendo esta licencia con horas de clase.</a:t>
            </a:r>
          </a:p>
          <a:p>
            <a:pPr algn="just"/>
            <a:r>
              <a:rPr lang="es-PE" dirty="0" smtClean="0"/>
              <a:t>- 1 persona que ejerce  funciones administrativas.</a:t>
            </a:r>
          </a:p>
        </p:txBody>
      </p:sp>
      <p:cxnSp>
        <p:nvCxnSpPr>
          <p:cNvPr id="36" name="Conector recto de flecha 35"/>
          <p:cNvCxnSpPr>
            <a:stCxn id="33" idx="1"/>
          </p:cNvCxnSpPr>
          <p:nvPr/>
        </p:nvCxnSpPr>
        <p:spPr>
          <a:xfrm flipH="1">
            <a:off x="6394044" y="4388144"/>
            <a:ext cx="1369302" cy="168111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stCxn id="34" idx="1"/>
            <a:endCxn id="12" idx="3"/>
          </p:cNvCxnSpPr>
          <p:nvPr/>
        </p:nvCxnSpPr>
        <p:spPr>
          <a:xfrm flipH="1">
            <a:off x="7350160" y="5744654"/>
            <a:ext cx="431293" cy="18617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13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F198090-81FD-468D-9995-150A20F73954}"/>
              </a:ext>
            </a:extLst>
          </p:cNvPr>
          <p:cNvSpPr txBox="1"/>
          <p:nvPr/>
        </p:nvSpPr>
        <p:spPr>
          <a:xfrm>
            <a:off x="4403161" y="2626046"/>
            <a:ext cx="3677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b="1" dirty="0" smtClean="0">
                <a:solidFill>
                  <a:srgbClr val="C00000"/>
                </a:solidFill>
              </a:rPr>
              <a:t>GRACIAS</a:t>
            </a:r>
            <a:endParaRPr lang="es-PE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84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76105" y="3244645"/>
            <a:ext cx="4457152" cy="747252"/>
          </a:xfrm>
        </p:spPr>
        <p:txBody>
          <a:bodyPr>
            <a:noAutofit/>
          </a:bodyPr>
          <a:lstStyle/>
          <a:p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Factores para el éxito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33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8746" y="143673"/>
            <a:ext cx="4121900" cy="836444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rgbClr val="C00000"/>
                </a:solidFill>
                <a:latin typeface="+mn-lt"/>
              </a:rPr>
              <a:t>Factores para el éxito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807069" y="729762"/>
            <a:ext cx="2602523" cy="8228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759738" y="650210"/>
            <a:ext cx="27561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/>
              </a:rPr>
              <a:t>ÉXITO</a:t>
            </a:r>
            <a:endParaRPr lang="es-ES" sz="6000" b="1" dirty="0">
              <a:ln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98" y="1890371"/>
            <a:ext cx="5444102" cy="328875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770923" y="2095619"/>
            <a:ext cx="2806409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/>
                <a:effectLst/>
              </a:rPr>
              <a:t>COBERTURA</a:t>
            </a:r>
            <a:endParaRPr lang="es-ES" sz="4000" b="1" cap="none" spc="0" dirty="0">
              <a:ln/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14755" y="3295769"/>
            <a:ext cx="3442545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/>
                <a:effectLst/>
              </a:rPr>
              <a:t>OPORTUNIDAD</a:t>
            </a:r>
            <a:endParaRPr lang="es-ES" sz="4000" b="1" cap="none" spc="0" dirty="0">
              <a:ln/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017425" y="4391144"/>
            <a:ext cx="2065758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/>
                <a:effectLst/>
              </a:rPr>
              <a:t>CALIDAD</a:t>
            </a:r>
            <a:endParaRPr lang="es-ES" sz="4000" b="1" cap="none" spc="0" dirty="0">
              <a:ln/>
              <a:effectLst/>
            </a:endParaRPr>
          </a:p>
        </p:txBody>
      </p:sp>
      <p:sp>
        <p:nvSpPr>
          <p:cNvPr id="12" name="Llamada rectangular redondeada 11"/>
          <p:cNvSpPr/>
          <p:nvPr/>
        </p:nvSpPr>
        <p:spPr>
          <a:xfrm>
            <a:off x="104775" y="2499581"/>
            <a:ext cx="2771775" cy="1477464"/>
          </a:xfrm>
          <a:prstGeom prst="wedgeRoundRectCallout">
            <a:avLst>
              <a:gd name="adj1" fmla="val 83786"/>
              <a:gd name="adj2" fmla="val -50370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/>
        </p:nvSpPr>
        <p:spPr>
          <a:xfrm>
            <a:off x="-86551" y="2531140"/>
            <a:ext cx="3134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debe censar a  todos los Servicios Educativos de </a:t>
            </a:r>
            <a:r>
              <a:rPr lang="es-P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 </a:t>
            </a:r>
            <a:r>
              <a:rPr lang="es-P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jurisdicción, tanto públicas como privadas de todos los </a:t>
            </a:r>
            <a:r>
              <a:rPr lang="es-P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Servicios/Niveles Educativos</a:t>
            </a:r>
            <a:endParaRPr lang="es-PE" dirty="0"/>
          </a:p>
        </p:txBody>
      </p:sp>
      <p:sp>
        <p:nvSpPr>
          <p:cNvPr id="14" name="Llamada rectangular redondeada 13"/>
          <p:cNvSpPr/>
          <p:nvPr/>
        </p:nvSpPr>
        <p:spPr>
          <a:xfrm>
            <a:off x="7877175" y="2619375"/>
            <a:ext cx="2924175" cy="1638300"/>
          </a:xfrm>
          <a:prstGeom prst="wedgeRoundRectCallout">
            <a:avLst>
              <a:gd name="adj1" fmla="val -86957"/>
              <a:gd name="adj2" fmla="val 13663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/>
          <p:cNvSpPr/>
          <p:nvPr/>
        </p:nvSpPr>
        <p:spPr>
          <a:xfrm>
            <a:off x="7966319" y="2699314"/>
            <a:ext cx="2844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Tiempo de registro del dato y la difusión de la información. Esta debe ser en el plazo establecido por la Unidad de Estadística.</a:t>
            </a:r>
            <a:endParaRPr lang="es-PE" dirty="0"/>
          </a:p>
        </p:txBody>
      </p:sp>
      <p:sp>
        <p:nvSpPr>
          <p:cNvPr id="16" name="Llamada rectangular redondeada 15"/>
          <p:cNvSpPr/>
          <p:nvPr/>
        </p:nvSpPr>
        <p:spPr>
          <a:xfrm>
            <a:off x="2781301" y="5267324"/>
            <a:ext cx="4067174" cy="1323976"/>
          </a:xfrm>
          <a:prstGeom prst="wedgeRoundRectCallout">
            <a:avLst>
              <a:gd name="adj1" fmla="val -22941"/>
              <a:gd name="adj2" fmla="val -76348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/>
          <p:cNvSpPr/>
          <p:nvPr/>
        </p:nvSpPr>
        <p:spPr>
          <a:xfrm>
            <a:off x="2903670" y="5377838"/>
            <a:ext cx="3773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Los datos deben  ser obtenidos de los documentos fuente, debe de reflejar la realidad que se  pretende </a:t>
            </a:r>
            <a:r>
              <a:rPr lang="es-P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cuantificar.</a:t>
            </a:r>
            <a:endParaRPr lang="es-PE" dirty="0"/>
          </a:p>
        </p:txBody>
      </p:sp>
      <p:sp>
        <p:nvSpPr>
          <p:cNvPr id="18" name="Flecha abajo 17"/>
          <p:cNvSpPr/>
          <p:nvPr/>
        </p:nvSpPr>
        <p:spPr>
          <a:xfrm flipV="1">
            <a:off x="4547566" y="1590674"/>
            <a:ext cx="1129334" cy="238125"/>
          </a:xfrm>
          <a:prstGeom prst="downArrow">
            <a:avLst>
              <a:gd name="adj1" fmla="val 50000"/>
              <a:gd name="adj2" fmla="val 540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Entrada manual 18"/>
          <p:cNvSpPr/>
          <p:nvPr/>
        </p:nvSpPr>
        <p:spPr>
          <a:xfrm rot="16697876">
            <a:off x="1553094" y="4904697"/>
            <a:ext cx="1022809" cy="115575"/>
          </a:xfrm>
          <a:prstGeom prst="flowChartManualIn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Entrada manual 19"/>
          <p:cNvSpPr/>
          <p:nvPr/>
        </p:nvSpPr>
        <p:spPr>
          <a:xfrm rot="8465058">
            <a:off x="2010156" y="4114619"/>
            <a:ext cx="1048501" cy="124210"/>
          </a:xfrm>
          <a:prstGeom prst="flowChartManualIn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Entrada manual 20"/>
          <p:cNvSpPr/>
          <p:nvPr/>
        </p:nvSpPr>
        <p:spPr>
          <a:xfrm rot="16697876">
            <a:off x="2573745" y="3434706"/>
            <a:ext cx="796045" cy="95732"/>
          </a:xfrm>
          <a:prstGeom prst="flowChartManualIn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Entrada manual 21"/>
          <p:cNvSpPr/>
          <p:nvPr/>
        </p:nvSpPr>
        <p:spPr>
          <a:xfrm rot="19120081">
            <a:off x="2925093" y="2900298"/>
            <a:ext cx="534421" cy="109170"/>
          </a:xfrm>
          <a:prstGeom prst="flowChartManualIn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Entrada manual 22"/>
          <p:cNvSpPr/>
          <p:nvPr/>
        </p:nvSpPr>
        <p:spPr>
          <a:xfrm rot="16367194">
            <a:off x="2775102" y="2188563"/>
            <a:ext cx="1213929" cy="117689"/>
          </a:xfrm>
          <a:prstGeom prst="flowChartManualIn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Triángulo isósceles 23"/>
          <p:cNvSpPr/>
          <p:nvPr/>
        </p:nvSpPr>
        <p:spPr>
          <a:xfrm>
            <a:off x="3219450" y="1143000"/>
            <a:ext cx="381000" cy="56197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/>
        </p:nvSpPr>
        <p:spPr>
          <a:xfrm>
            <a:off x="-12047" y="1091365"/>
            <a:ext cx="3276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Elaborar cronograma de capacitación a Directores de IE / </a:t>
            </a:r>
            <a:r>
              <a:rPr lang="es-PE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Profesores(as) coordinadores(as).</a:t>
            </a:r>
            <a:endParaRPr lang="es-PE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Preparar documentos con el cronograma de la actividad censal y distribuir a los Directores de la IE</a:t>
            </a:r>
            <a:r>
              <a:rPr lang="es-PE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s-PE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061342" y="1499592"/>
            <a:ext cx="48862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Organizar plan de monitoreo a las IE  omisas</a:t>
            </a:r>
            <a:r>
              <a:rPr lang="es-PE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Propaganda </a:t>
            </a:r>
            <a:r>
              <a:rPr lang="es-PE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radial y/o televisada, brindando entrevistas</a:t>
            </a:r>
            <a:r>
              <a:rPr lang="es-PE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s-PE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Informar y concientizar sobre la actividad censal por redes sociales, grupos de </a:t>
            </a:r>
            <a:r>
              <a:rPr lang="es-PE" sz="1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whatsapp</a:t>
            </a:r>
            <a:r>
              <a:rPr lang="es-PE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propaganda en la página web institucional.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PE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s-PE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857300" y="5535005"/>
            <a:ext cx="4996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Capacitar a los </a:t>
            </a:r>
            <a:r>
              <a:rPr lang="es-PE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Directores(as) </a:t>
            </a:r>
            <a:r>
              <a:rPr lang="es-PE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 </a:t>
            </a:r>
            <a:r>
              <a:rPr lang="es-PE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Profesores(as) Coordinadores(as) </a:t>
            </a:r>
            <a:r>
              <a:rPr lang="es-PE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los </a:t>
            </a:r>
            <a:r>
              <a:rPr lang="es-PE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talleres de capacitación.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Incidir en la consistencia de las cédulas físicas y </a:t>
            </a:r>
            <a:r>
              <a:rPr lang="es-PE" sz="1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DATOS </a:t>
            </a:r>
            <a:r>
              <a:rPr lang="es-PE" sz="1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SENSIBLES.</a:t>
            </a:r>
            <a:endParaRPr lang="es-PE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38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76105" y="3244645"/>
            <a:ext cx="8807224" cy="747252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L</a:t>
            </a:r>
            <a:r>
              <a:rPr lang="es-MX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a cédula censal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17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567" y="833790"/>
            <a:ext cx="6640428" cy="5129688"/>
          </a:xfrm>
          <a:prstGeom prst="rect">
            <a:avLst/>
          </a:prstGeom>
        </p:spPr>
      </p:pic>
      <p:sp>
        <p:nvSpPr>
          <p:cNvPr id="6" name="Llamada rectangular redondeada 5"/>
          <p:cNvSpPr/>
          <p:nvPr/>
        </p:nvSpPr>
        <p:spPr>
          <a:xfrm>
            <a:off x="9160743" y="1197122"/>
            <a:ext cx="2371975" cy="1102880"/>
          </a:xfrm>
          <a:prstGeom prst="wedgeRoundRectCallout">
            <a:avLst>
              <a:gd name="adj1" fmla="val -83798"/>
              <a:gd name="adj2" fmla="val 45487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9205314" y="1286897"/>
            <a:ext cx="2282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podrá descargar en versión PDF la 1ra semana de mayo. </a:t>
            </a:r>
            <a:endParaRPr lang="es-PE" dirty="0"/>
          </a:p>
        </p:txBody>
      </p:sp>
      <p:sp>
        <p:nvSpPr>
          <p:cNvPr id="8" name="Llamada rectangular redondeada 7"/>
          <p:cNvSpPr/>
          <p:nvPr/>
        </p:nvSpPr>
        <p:spPr>
          <a:xfrm>
            <a:off x="164690" y="2665376"/>
            <a:ext cx="1833076" cy="1330154"/>
          </a:xfrm>
          <a:prstGeom prst="wedgeRoundRectCallout">
            <a:avLst>
              <a:gd name="adj1" fmla="val 94589"/>
              <a:gd name="adj2" fmla="val 2230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-341050" y="2665376"/>
            <a:ext cx="2844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versión digital </a:t>
            </a:r>
          </a:p>
          <a:p>
            <a:pPr lvl="0" algn="ctr"/>
            <a:r>
              <a:rPr lang="es-P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formato Excel </a:t>
            </a:r>
          </a:p>
          <a:p>
            <a:pPr lvl="0" algn="ctr"/>
            <a:r>
              <a:rPr lang="es-P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última semana </a:t>
            </a:r>
          </a:p>
          <a:p>
            <a:pPr lvl="0" algn="ctr"/>
            <a:r>
              <a:rPr lang="es-P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mayo. </a:t>
            </a:r>
            <a:endParaRPr lang="es-PE" dirty="0"/>
          </a:p>
        </p:txBody>
      </p:sp>
      <p:sp>
        <p:nvSpPr>
          <p:cNvPr id="10" name="Llamada rectangular redondeada 9"/>
          <p:cNvSpPr/>
          <p:nvPr/>
        </p:nvSpPr>
        <p:spPr>
          <a:xfrm>
            <a:off x="9457735" y="4852924"/>
            <a:ext cx="1833076" cy="1040980"/>
          </a:xfrm>
          <a:prstGeom prst="wedgeRoundRectCallout">
            <a:avLst>
              <a:gd name="adj1" fmla="val -117958"/>
              <a:gd name="adj2" fmla="val -38120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8951995" y="4852924"/>
            <a:ext cx="2844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Plazo de reporte</a:t>
            </a:r>
          </a:p>
          <a:p>
            <a:pPr lvl="0" algn="ctr"/>
            <a:r>
              <a:rPr lang="es-MX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información</a:t>
            </a:r>
          </a:p>
          <a:p>
            <a:pPr lvl="0" algn="ctr"/>
            <a:r>
              <a:rPr lang="es-MX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Junio.</a:t>
            </a:r>
            <a:endParaRPr lang="es-PE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515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76105" y="3244645"/>
            <a:ext cx="8807224" cy="747252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Secciones relevantes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21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WcF4EGk6T5RMnKnYF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WcF4EGk6T5RMnKnYF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WcF4EGk6T5RMnKnYFW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WcF4EGk6T5RMnKnYFW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WcF4EGk6T5RMnKnYFW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WcF4EGk6T5RMnKnYFW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WcF4EGk6T5RMnKnYFW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WcF4EGk6T5RMnKnYF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WcF4EGk6T5RMnKnYF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WcF4EGk6T5RMnKnYF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WcF4EGk6T5RMnKnYF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20725</TotalTime>
  <Words>2883</Words>
  <Application>Microsoft Office PowerPoint</Application>
  <PresentationFormat>Panorámica</PresentationFormat>
  <Paragraphs>398</Paragraphs>
  <Slides>46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French Script MT</vt:lpstr>
      <vt:lpstr>Microsoft Sans Serif</vt:lpstr>
      <vt:lpstr>Wingdings</vt:lpstr>
      <vt:lpstr>Tema de Office</vt:lpstr>
      <vt:lpstr>think-cell Slide</vt:lpstr>
      <vt:lpstr>Presentación de PowerPoint</vt:lpstr>
      <vt:lpstr>Agenda </vt:lpstr>
      <vt:lpstr>Aspectos Normativos</vt:lpstr>
      <vt:lpstr>Resolución viceministerial N° 273-2020-minedu DEL 17 DE DIC. DEL 2020</vt:lpstr>
      <vt:lpstr>Factores para el éxito</vt:lpstr>
      <vt:lpstr>Factores para el éxito</vt:lpstr>
      <vt:lpstr>La cédula censal</vt:lpstr>
      <vt:lpstr>Presentación de PowerPoint</vt:lpstr>
      <vt:lpstr>Secciones relevantes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Personal destacado</vt:lpstr>
      <vt:lpstr>Personal en uso de licencia y cubriendo una licencia</vt:lpstr>
      <vt:lpstr>Personal en condición de no aplica</vt:lpstr>
      <vt:lpstr>Presentación de PowerPoint</vt:lpstr>
      <vt:lpstr>Personal a registrar en el formato físico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EJERCICIOS PROPUESTOS Y LLENADO AL FORMATO CENSAL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MINEDU</dc:creator>
  <cp:lastModifiedBy>ESTADISTICA</cp:lastModifiedBy>
  <cp:revision>1932</cp:revision>
  <cp:lastPrinted>2020-02-27T21:00:04Z</cp:lastPrinted>
  <dcterms:created xsi:type="dcterms:W3CDTF">2014-10-23T20:47:16Z</dcterms:created>
  <dcterms:modified xsi:type="dcterms:W3CDTF">2021-07-09T17:03:29Z</dcterms:modified>
</cp:coreProperties>
</file>