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5"/>
  </p:notesMasterIdLst>
  <p:handoutMasterIdLst>
    <p:handoutMasterId r:id="rId96"/>
  </p:handoutMasterIdLst>
  <p:sldIdLst>
    <p:sldId id="639" r:id="rId2"/>
    <p:sldId id="643" r:id="rId3"/>
    <p:sldId id="718" r:id="rId4"/>
    <p:sldId id="727" r:id="rId5"/>
    <p:sldId id="728" r:id="rId6"/>
    <p:sldId id="729" r:id="rId7"/>
    <p:sldId id="719" r:id="rId8"/>
    <p:sldId id="731" r:id="rId9"/>
    <p:sldId id="640" r:id="rId10"/>
    <p:sldId id="647" r:id="rId11"/>
    <p:sldId id="715" r:id="rId12"/>
    <p:sldId id="716" r:id="rId13"/>
    <p:sldId id="717" r:id="rId14"/>
    <p:sldId id="744" r:id="rId15"/>
    <p:sldId id="677" r:id="rId16"/>
    <p:sldId id="745" r:id="rId17"/>
    <p:sldId id="711" r:id="rId18"/>
    <p:sldId id="713" r:id="rId19"/>
    <p:sldId id="742" r:id="rId20"/>
    <p:sldId id="650" r:id="rId21"/>
    <p:sldId id="656" r:id="rId22"/>
    <p:sldId id="679" r:id="rId23"/>
    <p:sldId id="659" r:id="rId24"/>
    <p:sldId id="648" r:id="rId25"/>
    <p:sldId id="726" r:id="rId26"/>
    <p:sldId id="678" r:id="rId27"/>
    <p:sldId id="741" r:id="rId28"/>
    <p:sldId id="674" r:id="rId29"/>
    <p:sldId id="705" r:id="rId30"/>
    <p:sldId id="663" r:id="rId31"/>
    <p:sldId id="666" r:id="rId32"/>
    <p:sldId id="668" r:id="rId33"/>
    <p:sldId id="746" r:id="rId34"/>
    <p:sldId id="747" r:id="rId35"/>
    <p:sldId id="669" r:id="rId36"/>
    <p:sldId id="670" r:id="rId37"/>
    <p:sldId id="732" r:id="rId38"/>
    <p:sldId id="748" r:id="rId39"/>
    <p:sldId id="664" r:id="rId40"/>
    <p:sldId id="681" r:id="rId41"/>
    <p:sldId id="751" r:id="rId42"/>
    <p:sldId id="752" r:id="rId43"/>
    <p:sldId id="682" r:id="rId44"/>
    <p:sldId id="680" r:id="rId45"/>
    <p:sldId id="687" r:id="rId46"/>
    <p:sldId id="688" r:id="rId47"/>
    <p:sldId id="691" r:id="rId48"/>
    <p:sldId id="689" r:id="rId49"/>
    <p:sldId id="690" r:id="rId50"/>
    <p:sldId id="694" r:id="rId51"/>
    <p:sldId id="695" r:id="rId52"/>
    <p:sldId id="693" r:id="rId53"/>
    <p:sldId id="696" r:id="rId54"/>
    <p:sldId id="703" r:id="rId55"/>
    <p:sldId id="699" r:id="rId56"/>
    <p:sldId id="700" r:id="rId57"/>
    <p:sldId id="701" r:id="rId58"/>
    <p:sldId id="704" r:id="rId59"/>
    <p:sldId id="761" r:id="rId60"/>
    <p:sldId id="684" r:id="rId61"/>
    <p:sldId id="733" r:id="rId62"/>
    <p:sldId id="658" r:id="rId63"/>
    <p:sldId id="672" r:id="rId64"/>
    <p:sldId id="675" r:id="rId65"/>
    <p:sldId id="673" r:id="rId66"/>
    <p:sldId id="753" r:id="rId67"/>
    <p:sldId id="754" r:id="rId68"/>
    <p:sldId id="734" r:id="rId69"/>
    <p:sldId id="735" r:id="rId70"/>
    <p:sldId id="736" r:id="rId71"/>
    <p:sldId id="737" r:id="rId72"/>
    <p:sldId id="685" r:id="rId73"/>
    <p:sldId id="706" r:id="rId74"/>
    <p:sldId id="707" r:id="rId75"/>
    <p:sldId id="709" r:id="rId76"/>
    <p:sldId id="714" r:id="rId77"/>
    <p:sldId id="739" r:id="rId78"/>
    <p:sldId id="740" r:id="rId79"/>
    <p:sldId id="755" r:id="rId80"/>
    <p:sldId id="756" r:id="rId81"/>
    <p:sldId id="757" r:id="rId82"/>
    <p:sldId id="758" r:id="rId83"/>
    <p:sldId id="759" r:id="rId84"/>
    <p:sldId id="760" r:id="rId85"/>
    <p:sldId id="762" r:id="rId86"/>
    <p:sldId id="738" r:id="rId87"/>
    <p:sldId id="720" r:id="rId88"/>
    <p:sldId id="722" r:id="rId89"/>
    <p:sldId id="721" r:id="rId90"/>
    <p:sldId id="724" r:id="rId91"/>
    <p:sldId id="725" r:id="rId92"/>
    <p:sldId id="723" r:id="rId93"/>
    <p:sldId id="743" r:id="rId94"/>
  </p:sldIdLst>
  <p:sldSz cx="12192000" cy="6858000"/>
  <p:notesSz cx="9926638" cy="6797675"/>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667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PIA BASURTO PRECIADO" initials="MPBP" lastIdx="42" clrIdx="0"/>
  <p:cmAuthor id="2" name="ANNIE CONSTANZA CHUMPITAZ TORRES" initials="ACT" lastIdx="7" clrIdx="1">
    <p:extLst>
      <p:ext uri="{19B8F6BF-5375-455C-9EA6-DF929625EA0E}">
        <p15:presenceInfo xmlns:p15="http://schemas.microsoft.com/office/powerpoint/2012/main" userId="ANNIE CONSTANZA CHUMPITAZ TORRES" providerId="None"/>
      </p:ext>
    </p:extLst>
  </p:cmAuthor>
  <p:cmAuthor id="3" name="LUIS EDUARDO JOSE SAN MARTIN ALEGRIA" initials="LEJSMA" lastIdx="7" clrIdx="2">
    <p:extLst>
      <p:ext uri="{19B8F6BF-5375-455C-9EA6-DF929625EA0E}">
        <p15:presenceInfo xmlns:p15="http://schemas.microsoft.com/office/powerpoint/2012/main" userId="S-1-5-21-1280482202-4056878361-557001864-76923" providerId="AD"/>
      </p:ext>
    </p:extLst>
  </p:cmAuthor>
  <p:cmAuthor id="4" name="SANDRA FABIOLA CACERES PAURINOTTO" initials="SFCP" lastIdx="8" clrIdx="3">
    <p:extLst>
      <p:ext uri="{19B8F6BF-5375-455C-9EA6-DF929625EA0E}">
        <p15:presenceInfo xmlns:p15="http://schemas.microsoft.com/office/powerpoint/2012/main" userId="S-1-5-21-1280482202-4056878361-557001864-509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FAB900"/>
    <a:srgbClr val="FABE00"/>
    <a:srgbClr val="B0F3F6"/>
    <a:srgbClr val="F6994C"/>
    <a:srgbClr val="C30505"/>
    <a:srgbClr val="F58B33"/>
    <a:srgbClr val="EE720C"/>
    <a:srgbClr val="CC0000"/>
    <a:srgbClr val="98C0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4542AA-F1AB-4CC1-9564-23A79F63DC6C}" v="2" dt="2021-05-11T17:36:00.72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68" autoAdjust="0"/>
    <p:restoredTop sz="83942" autoAdjust="0"/>
  </p:normalViewPr>
  <p:slideViewPr>
    <p:cSldViewPr snapToGrid="0">
      <p:cViewPr>
        <p:scale>
          <a:sx n="70" d="100"/>
          <a:sy n="70" d="100"/>
        </p:scale>
        <p:origin x="930" y="-312"/>
      </p:cViewPr>
      <p:guideLst>
        <p:guide orient="horz" pos="1298"/>
        <p:guide pos="6675"/>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7" d="100"/>
          <a:sy n="97" d="100"/>
        </p:scale>
        <p:origin x="265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suario invitado" userId="S::urn:spo:anon#98007770c37719cadc8b600c8af79633e92b224251c8db74de461a0025a76c6f::" providerId="AD" clId="Web-{F24542AA-F1AB-4CC1-9564-23A79F63DC6C}"/>
    <pc:docChg chg="modSld">
      <pc:chgData name="Usuario invitado" userId="S::urn:spo:anon#98007770c37719cadc8b600c8af79633e92b224251c8db74de461a0025a76c6f::" providerId="AD" clId="Web-{F24542AA-F1AB-4CC1-9564-23A79F63DC6C}" dt="2021-05-11T17:36:00.723" v="1" actId="1076"/>
      <pc:docMkLst>
        <pc:docMk/>
      </pc:docMkLst>
      <pc:sldChg chg="modSp">
        <pc:chgData name="Usuario invitado" userId="S::urn:spo:anon#98007770c37719cadc8b600c8af79633e92b224251c8db74de461a0025a76c6f::" providerId="AD" clId="Web-{F24542AA-F1AB-4CC1-9564-23A79F63DC6C}" dt="2021-05-11T17:36:00.723" v="1" actId="1076"/>
        <pc:sldMkLst>
          <pc:docMk/>
          <pc:sldMk cId="2756979568" sldId="640"/>
        </pc:sldMkLst>
        <pc:picChg chg="mod">
          <ac:chgData name="Usuario invitado" userId="S::urn:spo:anon#98007770c37719cadc8b600c8af79633e92b224251c8db74de461a0025a76c6f::" providerId="AD" clId="Web-{F24542AA-F1AB-4CC1-9564-23A79F63DC6C}" dt="2021-05-11T17:36:00.723" v="1" actId="1076"/>
          <ac:picMkLst>
            <pc:docMk/>
            <pc:sldMk cId="2756979568" sldId="640"/>
            <ac:picMk id="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3" y="3"/>
            <a:ext cx="4301542" cy="341064"/>
          </a:xfrm>
          <a:prstGeom prst="rect">
            <a:avLst/>
          </a:prstGeom>
        </p:spPr>
        <p:txBody>
          <a:bodyPr vert="horz" lIns="92530" tIns="46266" rIns="92530" bIns="46266" rtlCol="0"/>
          <a:lstStyle>
            <a:lvl1pPr algn="l">
              <a:defRPr sz="1200"/>
            </a:lvl1pPr>
          </a:lstStyle>
          <a:p>
            <a:endParaRPr lang="es-PE"/>
          </a:p>
        </p:txBody>
      </p:sp>
      <p:sp>
        <p:nvSpPr>
          <p:cNvPr id="3" name="Marcador de fecha 2"/>
          <p:cNvSpPr>
            <a:spLocks noGrp="1"/>
          </p:cNvSpPr>
          <p:nvPr>
            <p:ph type="dt" sz="quarter" idx="1"/>
          </p:nvPr>
        </p:nvSpPr>
        <p:spPr>
          <a:xfrm>
            <a:off x="5622800" y="3"/>
            <a:ext cx="4301542" cy="341064"/>
          </a:xfrm>
          <a:prstGeom prst="rect">
            <a:avLst/>
          </a:prstGeom>
        </p:spPr>
        <p:txBody>
          <a:bodyPr vert="horz" lIns="92530" tIns="46266" rIns="92530" bIns="46266" rtlCol="0"/>
          <a:lstStyle>
            <a:lvl1pPr algn="r">
              <a:defRPr sz="1200"/>
            </a:lvl1pPr>
          </a:lstStyle>
          <a:p>
            <a:fld id="{2F80DD77-E37C-4613-928B-A8DE934B8D9E}" type="datetimeFigureOut">
              <a:rPr lang="es-PE" smtClean="0"/>
              <a:t>11/05/2021</a:t>
            </a:fld>
            <a:endParaRPr lang="es-PE"/>
          </a:p>
        </p:txBody>
      </p:sp>
      <p:sp>
        <p:nvSpPr>
          <p:cNvPr id="4" name="Marcador de pie de página 3"/>
          <p:cNvSpPr>
            <a:spLocks noGrp="1"/>
          </p:cNvSpPr>
          <p:nvPr>
            <p:ph type="ftr" sz="quarter" idx="2"/>
          </p:nvPr>
        </p:nvSpPr>
        <p:spPr>
          <a:xfrm>
            <a:off x="3" y="6456614"/>
            <a:ext cx="4301542" cy="341064"/>
          </a:xfrm>
          <a:prstGeom prst="rect">
            <a:avLst/>
          </a:prstGeom>
        </p:spPr>
        <p:txBody>
          <a:bodyPr vert="horz" lIns="92530" tIns="46266" rIns="92530" bIns="46266"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5622800" y="6456614"/>
            <a:ext cx="4301542" cy="341064"/>
          </a:xfrm>
          <a:prstGeom prst="rect">
            <a:avLst/>
          </a:prstGeom>
        </p:spPr>
        <p:txBody>
          <a:bodyPr vert="horz" lIns="92530" tIns="46266" rIns="92530" bIns="46266" rtlCol="0" anchor="b"/>
          <a:lstStyle>
            <a:lvl1pPr algn="r">
              <a:defRPr sz="1200"/>
            </a:lvl1pPr>
          </a:lstStyle>
          <a:p>
            <a:fld id="{6F6E1A69-A25C-412B-993C-D48BAED9D195}" type="slidenum">
              <a:rPr lang="es-PE" smtClean="0"/>
              <a:t>‹Nº›</a:t>
            </a:fld>
            <a:endParaRPr lang="es-PE"/>
          </a:p>
        </p:txBody>
      </p:sp>
    </p:spTree>
    <p:extLst>
      <p:ext uri="{BB962C8B-B14F-4D97-AF65-F5344CB8AC3E}">
        <p14:creationId xmlns:p14="http://schemas.microsoft.com/office/powerpoint/2010/main" val="2110062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3" y="3"/>
            <a:ext cx="4301542" cy="341064"/>
          </a:xfrm>
          <a:prstGeom prst="rect">
            <a:avLst/>
          </a:prstGeom>
        </p:spPr>
        <p:txBody>
          <a:bodyPr vert="horz" lIns="92530" tIns="46266" rIns="92530" bIns="46266" rtlCol="0"/>
          <a:lstStyle>
            <a:lvl1pPr algn="l">
              <a:defRPr sz="1200"/>
            </a:lvl1pPr>
          </a:lstStyle>
          <a:p>
            <a:endParaRPr lang="es-PE"/>
          </a:p>
        </p:txBody>
      </p:sp>
      <p:sp>
        <p:nvSpPr>
          <p:cNvPr id="3" name="Marcador de fecha 2"/>
          <p:cNvSpPr>
            <a:spLocks noGrp="1"/>
          </p:cNvSpPr>
          <p:nvPr>
            <p:ph type="dt" idx="1"/>
          </p:nvPr>
        </p:nvSpPr>
        <p:spPr>
          <a:xfrm>
            <a:off x="5622800" y="3"/>
            <a:ext cx="4301542" cy="341064"/>
          </a:xfrm>
          <a:prstGeom prst="rect">
            <a:avLst/>
          </a:prstGeom>
        </p:spPr>
        <p:txBody>
          <a:bodyPr vert="horz" lIns="92530" tIns="46266" rIns="92530" bIns="46266" rtlCol="0"/>
          <a:lstStyle>
            <a:lvl1pPr algn="r">
              <a:defRPr sz="1200"/>
            </a:lvl1pPr>
          </a:lstStyle>
          <a:p>
            <a:fld id="{8589FE8F-ED6F-4025-8B85-C09B9DC50E76}" type="datetimeFigureOut">
              <a:rPr lang="es-PE" smtClean="0"/>
              <a:pPr/>
              <a:t>11/05/2021</a:t>
            </a:fld>
            <a:endParaRPr lang="es-PE"/>
          </a:p>
        </p:txBody>
      </p:sp>
      <p:sp>
        <p:nvSpPr>
          <p:cNvPr id="4" name="Marcador de imagen de diapositiva 3"/>
          <p:cNvSpPr>
            <a:spLocks noGrp="1" noRot="1" noChangeAspect="1"/>
          </p:cNvSpPr>
          <p:nvPr>
            <p:ph type="sldImg" idx="2"/>
          </p:nvPr>
        </p:nvSpPr>
        <p:spPr>
          <a:xfrm>
            <a:off x="2924175" y="850900"/>
            <a:ext cx="4078288" cy="2293938"/>
          </a:xfrm>
          <a:prstGeom prst="rect">
            <a:avLst/>
          </a:prstGeom>
          <a:noFill/>
          <a:ln w="12700">
            <a:solidFill>
              <a:prstClr val="black"/>
            </a:solidFill>
          </a:ln>
        </p:spPr>
        <p:txBody>
          <a:bodyPr vert="horz" lIns="92530" tIns="46266" rIns="92530" bIns="46266" rtlCol="0" anchor="ctr"/>
          <a:lstStyle/>
          <a:p>
            <a:endParaRPr lang="es-PE"/>
          </a:p>
        </p:txBody>
      </p:sp>
      <p:sp>
        <p:nvSpPr>
          <p:cNvPr id="5" name="Marcador de notas 4"/>
          <p:cNvSpPr>
            <a:spLocks noGrp="1"/>
          </p:cNvSpPr>
          <p:nvPr>
            <p:ph type="body" sz="quarter" idx="3"/>
          </p:nvPr>
        </p:nvSpPr>
        <p:spPr>
          <a:xfrm>
            <a:off x="992665" y="3271383"/>
            <a:ext cx="7941310" cy="2676584"/>
          </a:xfrm>
          <a:prstGeom prst="rect">
            <a:avLst/>
          </a:prstGeom>
        </p:spPr>
        <p:txBody>
          <a:bodyPr vert="horz" lIns="92530" tIns="46266" rIns="92530" bIns="46266"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3" y="6456614"/>
            <a:ext cx="4301542" cy="341064"/>
          </a:xfrm>
          <a:prstGeom prst="rect">
            <a:avLst/>
          </a:prstGeom>
        </p:spPr>
        <p:txBody>
          <a:bodyPr vert="horz" lIns="92530" tIns="46266" rIns="92530" bIns="46266"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5622800" y="6456614"/>
            <a:ext cx="4301542" cy="341064"/>
          </a:xfrm>
          <a:prstGeom prst="rect">
            <a:avLst/>
          </a:prstGeom>
        </p:spPr>
        <p:txBody>
          <a:bodyPr vert="horz" lIns="92530" tIns="46266" rIns="92530" bIns="46266" rtlCol="0" anchor="b"/>
          <a:lstStyle>
            <a:lvl1pPr algn="r">
              <a:defRPr sz="1200"/>
            </a:lvl1pPr>
          </a:lstStyle>
          <a:p>
            <a:fld id="{7E2C8ED3-0576-4BFC-BCBD-375D925F22DF}" type="slidenum">
              <a:rPr lang="es-PE" smtClean="0"/>
              <a:pPr/>
              <a:t>‹Nº›</a:t>
            </a:fld>
            <a:endParaRPr lang="es-PE"/>
          </a:p>
        </p:txBody>
      </p:sp>
    </p:spTree>
    <p:extLst>
      <p:ext uri="{BB962C8B-B14F-4D97-AF65-F5344CB8AC3E}">
        <p14:creationId xmlns:p14="http://schemas.microsoft.com/office/powerpoint/2010/main" val="378010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1</a:t>
            </a:fld>
            <a:endParaRPr lang="es-PE"/>
          </a:p>
        </p:txBody>
      </p:sp>
    </p:spTree>
    <p:extLst>
      <p:ext uri="{BB962C8B-B14F-4D97-AF65-F5344CB8AC3E}">
        <p14:creationId xmlns:p14="http://schemas.microsoft.com/office/powerpoint/2010/main" val="71055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23</a:t>
            </a:fld>
            <a:endParaRPr lang="es-PE"/>
          </a:p>
        </p:txBody>
      </p:sp>
    </p:spTree>
    <p:extLst>
      <p:ext uri="{BB962C8B-B14F-4D97-AF65-F5344CB8AC3E}">
        <p14:creationId xmlns:p14="http://schemas.microsoft.com/office/powerpoint/2010/main" val="336965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24</a:t>
            </a:fld>
            <a:endParaRPr lang="es-PE"/>
          </a:p>
        </p:txBody>
      </p:sp>
    </p:spTree>
    <p:extLst>
      <p:ext uri="{BB962C8B-B14F-4D97-AF65-F5344CB8AC3E}">
        <p14:creationId xmlns:p14="http://schemas.microsoft.com/office/powerpoint/2010/main" val="325502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25</a:t>
            </a:fld>
            <a:endParaRPr lang="es-PE"/>
          </a:p>
        </p:txBody>
      </p:sp>
    </p:spTree>
    <p:extLst>
      <p:ext uri="{BB962C8B-B14F-4D97-AF65-F5344CB8AC3E}">
        <p14:creationId xmlns:p14="http://schemas.microsoft.com/office/powerpoint/2010/main" val="120696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26</a:t>
            </a:fld>
            <a:endParaRPr lang="es-PE"/>
          </a:p>
        </p:txBody>
      </p:sp>
    </p:spTree>
    <p:extLst>
      <p:ext uri="{BB962C8B-B14F-4D97-AF65-F5344CB8AC3E}">
        <p14:creationId xmlns:p14="http://schemas.microsoft.com/office/powerpoint/2010/main" val="1762277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28</a:t>
            </a:fld>
            <a:endParaRPr lang="es-PE"/>
          </a:p>
        </p:txBody>
      </p:sp>
    </p:spTree>
    <p:extLst>
      <p:ext uri="{BB962C8B-B14F-4D97-AF65-F5344CB8AC3E}">
        <p14:creationId xmlns:p14="http://schemas.microsoft.com/office/powerpoint/2010/main" val="1960591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29</a:t>
            </a:fld>
            <a:endParaRPr lang="es-PE"/>
          </a:p>
        </p:txBody>
      </p:sp>
    </p:spTree>
    <p:extLst>
      <p:ext uri="{BB962C8B-B14F-4D97-AF65-F5344CB8AC3E}">
        <p14:creationId xmlns:p14="http://schemas.microsoft.com/office/powerpoint/2010/main" val="79708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30</a:t>
            </a:fld>
            <a:endParaRPr lang="es-PE"/>
          </a:p>
        </p:txBody>
      </p:sp>
    </p:spTree>
    <p:extLst>
      <p:ext uri="{BB962C8B-B14F-4D97-AF65-F5344CB8AC3E}">
        <p14:creationId xmlns:p14="http://schemas.microsoft.com/office/powerpoint/2010/main" val="138821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31</a:t>
            </a:fld>
            <a:endParaRPr lang="es-PE"/>
          </a:p>
        </p:txBody>
      </p:sp>
    </p:spTree>
    <p:extLst>
      <p:ext uri="{BB962C8B-B14F-4D97-AF65-F5344CB8AC3E}">
        <p14:creationId xmlns:p14="http://schemas.microsoft.com/office/powerpoint/2010/main" val="207931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32</a:t>
            </a:fld>
            <a:endParaRPr lang="es-PE"/>
          </a:p>
        </p:txBody>
      </p:sp>
    </p:spTree>
    <p:extLst>
      <p:ext uri="{BB962C8B-B14F-4D97-AF65-F5344CB8AC3E}">
        <p14:creationId xmlns:p14="http://schemas.microsoft.com/office/powerpoint/2010/main" val="2460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33</a:t>
            </a:fld>
            <a:endParaRPr lang="es-PE"/>
          </a:p>
        </p:txBody>
      </p:sp>
    </p:spTree>
    <p:extLst>
      <p:ext uri="{BB962C8B-B14F-4D97-AF65-F5344CB8AC3E}">
        <p14:creationId xmlns:p14="http://schemas.microsoft.com/office/powerpoint/2010/main" val="140464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a:t>
            </a:fld>
            <a:endParaRPr lang="es-PE"/>
          </a:p>
        </p:txBody>
      </p:sp>
    </p:spTree>
    <p:extLst>
      <p:ext uri="{BB962C8B-B14F-4D97-AF65-F5344CB8AC3E}">
        <p14:creationId xmlns:p14="http://schemas.microsoft.com/office/powerpoint/2010/main" val="3256113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35</a:t>
            </a:fld>
            <a:endParaRPr lang="es-PE"/>
          </a:p>
        </p:txBody>
      </p:sp>
    </p:spTree>
    <p:extLst>
      <p:ext uri="{BB962C8B-B14F-4D97-AF65-F5344CB8AC3E}">
        <p14:creationId xmlns:p14="http://schemas.microsoft.com/office/powerpoint/2010/main" val="1194142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36</a:t>
            </a:fld>
            <a:endParaRPr lang="es-PE"/>
          </a:p>
        </p:txBody>
      </p:sp>
    </p:spTree>
    <p:extLst>
      <p:ext uri="{BB962C8B-B14F-4D97-AF65-F5344CB8AC3E}">
        <p14:creationId xmlns:p14="http://schemas.microsoft.com/office/powerpoint/2010/main" val="1907985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37</a:t>
            </a:fld>
            <a:endParaRPr lang="es-PE"/>
          </a:p>
        </p:txBody>
      </p:sp>
    </p:spTree>
    <p:extLst>
      <p:ext uri="{BB962C8B-B14F-4D97-AF65-F5344CB8AC3E}">
        <p14:creationId xmlns:p14="http://schemas.microsoft.com/office/powerpoint/2010/main" val="1596075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39</a:t>
            </a:fld>
            <a:endParaRPr lang="es-PE"/>
          </a:p>
        </p:txBody>
      </p:sp>
    </p:spTree>
    <p:extLst>
      <p:ext uri="{BB962C8B-B14F-4D97-AF65-F5344CB8AC3E}">
        <p14:creationId xmlns:p14="http://schemas.microsoft.com/office/powerpoint/2010/main" val="3603800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40</a:t>
            </a:fld>
            <a:endParaRPr lang="es-PE"/>
          </a:p>
        </p:txBody>
      </p:sp>
    </p:spTree>
    <p:extLst>
      <p:ext uri="{BB962C8B-B14F-4D97-AF65-F5344CB8AC3E}">
        <p14:creationId xmlns:p14="http://schemas.microsoft.com/office/powerpoint/2010/main" val="1576242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41</a:t>
            </a:fld>
            <a:endParaRPr lang="es-PE"/>
          </a:p>
        </p:txBody>
      </p:sp>
    </p:spTree>
    <p:extLst>
      <p:ext uri="{BB962C8B-B14F-4D97-AF65-F5344CB8AC3E}">
        <p14:creationId xmlns:p14="http://schemas.microsoft.com/office/powerpoint/2010/main" val="239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43</a:t>
            </a:fld>
            <a:endParaRPr lang="es-PE"/>
          </a:p>
        </p:txBody>
      </p:sp>
    </p:spTree>
    <p:extLst>
      <p:ext uri="{BB962C8B-B14F-4D97-AF65-F5344CB8AC3E}">
        <p14:creationId xmlns:p14="http://schemas.microsoft.com/office/powerpoint/2010/main" val="3605163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44</a:t>
            </a:fld>
            <a:endParaRPr lang="es-PE"/>
          </a:p>
        </p:txBody>
      </p:sp>
    </p:spTree>
    <p:extLst>
      <p:ext uri="{BB962C8B-B14F-4D97-AF65-F5344CB8AC3E}">
        <p14:creationId xmlns:p14="http://schemas.microsoft.com/office/powerpoint/2010/main" val="2103243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45</a:t>
            </a:fld>
            <a:endParaRPr lang="es-PE"/>
          </a:p>
        </p:txBody>
      </p:sp>
    </p:spTree>
    <p:extLst>
      <p:ext uri="{BB962C8B-B14F-4D97-AF65-F5344CB8AC3E}">
        <p14:creationId xmlns:p14="http://schemas.microsoft.com/office/powerpoint/2010/main" val="1818985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46</a:t>
            </a:fld>
            <a:endParaRPr lang="es-PE"/>
          </a:p>
        </p:txBody>
      </p:sp>
    </p:spTree>
    <p:extLst>
      <p:ext uri="{BB962C8B-B14F-4D97-AF65-F5344CB8AC3E}">
        <p14:creationId xmlns:p14="http://schemas.microsoft.com/office/powerpoint/2010/main" val="237793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8</a:t>
            </a:fld>
            <a:endParaRPr lang="es-PE"/>
          </a:p>
        </p:txBody>
      </p:sp>
    </p:spTree>
    <p:extLst>
      <p:ext uri="{BB962C8B-B14F-4D97-AF65-F5344CB8AC3E}">
        <p14:creationId xmlns:p14="http://schemas.microsoft.com/office/powerpoint/2010/main" val="697975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48</a:t>
            </a:fld>
            <a:endParaRPr lang="es-PE"/>
          </a:p>
        </p:txBody>
      </p:sp>
    </p:spTree>
    <p:extLst>
      <p:ext uri="{BB962C8B-B14F-4D97-AF65-F5344CB8AC3E}">
        <p14:creationId xmlns:p14="http://schemas.microsoft.com/office/powerpoint/2010/main" val="4178113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49</a:t>
            </a:fld>
            <a:endParaRPr lang="es-PE"/>
          </a:p>
        </p:txBody>
      </p:sp>
    </p:spTree>
    <p:extLst>
      <p:ext uri="{BB962C8B-B14F-4D97-AF65-F5344CB8AC3E}">
        <p14:creationId xmlns:p14="http://schemas.microsoft.com/office/powerpoint/2010/main" val="263938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50</a:t>
            </a:fld>
            <a:endParaRPr lang="es-PE"/>
          </a:p>
        </p:txBody>
      </p:sp>
    </p:spTree>
    <p:extLst>
      <p:ext uri="{BB962C8B-B14F-4D97-AF65-F5344CB8AC3E}">
        <p14:creationId xmlns:p14="http://schemas.microsoft.com/office/powerpoint/2010/main" val="3978193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51</a:t>
            </a:fld>
            <a:endParaRPr lang="es-PE"/>
          </a:p>
        </p:txBody>
      </p:sp>
    </p:spTree>
    <p:extLst>
      <p:ext uri="{BB962C8B-B14F-4D97-AF65-F5344CB8AC3E}">
        <p14:creationId xmlns:p14="http://schemas.microsoft.com/office/powerpoint/2010/main" val="3866593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53</a:t>
            </a:fld>
            <a:endParaRPr lang="es-PE"/>
          </a:p>
        </p:txBody>
      </p:sp>
    </p:spTree>
    <p:extLst>
      <p:ext uri="{BB962C8B-B14F-4D97-AF65-F5344CB8AC3E}">
        <p14:creationId xmlns:p14="http://schemas.microsoft.com/office/powerpoint/2010/main" val="580229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54</a:t>
            </a:fld>
            <a:endParaRPr lang="es-PE"/>
          </a:p>
        </p:txBody>
      </p:sp>
    </p:spTree>
    <p:extLst>
      <p:ext uri="{BB962C8B-B14F-4D97-AF65-F5344CB8AC3E}">
        <p14:creationId xmlns:p14="http://schemas.microsoft.com/office/powerpoint/2010/main" val="3453864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55</a:t>
            </a:fld>
            <a:endParaRPr lang="es-PE"/>
          </a:p>
        </p:txBody>
      </p:sp>
    </p:spTree>
    <p:extLst>
      <p:ext uri="{BB962C8B-B14F-4D97-AF65-F5344CB8AC3E}">
        <p14:creationId xmlns:p14="http://schemas.microsoft.com/office/powerpoint/2010/main" val="181421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56</a:t>
            </a:fld>
            <a:endParaRPr lang="es-PE"/>
          </a:p>
        </p:txBody>
      </p:sp>
    </p:spTree>
    <p:extLst>
      <p:ext uri="{BB962C8B-B14F-4D97-AF65-F5344CB8AC3E}">
        <p14:creationId xmlns:p14="http://schemas.microsoft.com/office/powerpoint/2010/main" val="3283569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57</a:t>
            </a:fld>
            <a:endParaRPr lang="es-PE"/>
          </a:p>
        </p:txBody>
      </p:sp>
    </p:spTree>
    <p:extLst>
      <p:ext uri="{BB962C8B-B14F-4D97-AF65-F5344CB8AC3E}">
        <p14:creationId xmlns:p14="http://schemas.microsoft.com/office/powerpoint/2010/main" val="4540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58</a:t>
            </a:fld>
            <a:endParaRPr lang="es-PE"/>
          </a:p>
        </p:txBody>
      </p:sp>
    </p:spTree>
    <p:extLst>
      <p:ext uri="{BB962C8B-B14F-4D97-AF65-F5344CB8AC3E}">
        <p14:creationId xmlns:p14="http://schemas.microsoft.com/office/powerpoint/2010/main" val="237878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11</a:t>
            </a:fld>
            <a:endParaRPr lang="es-PE"/>
          </a:p>
        </p:txBody>
      </p:sp>
    </p:spTree>
    <p:extLst>
      <p:ext uri="{BB962C8B-B14F-4D97-AF65-F5344CB8AC3E}">
        <p14:creationId xmlns:p14="http://schemas.microsoft.com/office/powerpoint/2010/main" val="337137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60</a:t>
            </a:fld>
            <a:endParaRPr lang="es-PE"/>
          </a:p>
        </p:txBody>
      </p:sp>
    </p:spTree>
    <p:extLst>
      <p:ext uri="{BB962C8B-B14F-4D97-AF65-F5344CB8AC3E}">
        <p14:creationId xmlns:p14="http://schemas.microsoft.com/office/powerpoint/2010/main" val="353956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61</a:t>
            </a:fld>
            <a:endParaRPr lang="es-PE"/>
          </a:p>
        </p:txBody>
      </p:sp>
    </p:spTree>
    <p:extLst>
      <p:ext uri="{BB962C8B-B14F-4D97-AF65-F5344CB8AC3E}">
        <p14:creationId xmlns:p14="http://schemas.microsoft.com/office/powerpoint/2010/main" val="1367472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62</a:t>
            </a:fld>
            <a:endParaRPr lang="es-PE"/>
          </a:p>
        </p:txBody>
      </p:sp>
    </p:spTree>
    <p:extLst>
      <p:ext uri="{BB962C8B-B14F-4D97-AF65-F5344CB8AC3E}">
        <p14:creationId xmlns:p14="http://schemas.microsoft.com/office/powerpoint/2010/main" val="2859659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63</a:t>
            </a:fld>
            <a:endParaRPr lang="es-PE"/>
          </a:p>
        </p:txBody>
      </p:sp>
    </p:spTree>
    <p:extLst>
      <p:ext uri="{BB962C8B-B14F-4D97-AF65-F5344CB8AC3E}">
        <p14:creationId xmlns:p14="http://schemas.microsoft.com/office/powerpoint/2010/main" val="1995286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64</a:t>
            </a:fld>
            <a:endParaRPr lang="es-PE"/>
          </a:p>
        </p:txBody>
      </p:sp>
    </p:spTree>
    <p:extLst>
      <p:ext uri="{BB962C8B-B14F-4D97-AF65-F5344CB8AC3E}">
        <p14:creationId xmlns:p14="http://schemas.microsoft.com/office/powerpoint/2010/main" val="1663476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65</a:t>
            </a:fld>
            <a:endParaRPr lang="es-PE"/>
          </a:p>
        </p:txBody>
      </p:sp>
    </p:spTree>
    <p:extLst>
      <p:ext uri="{BB962C8B-B14F-4D97-AF65-F5344CB8AC3E}">
        <p14:creationId xmlns:p14="http://schemas.microsoft.com/office/powerpoint/2010/main" val="2395734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66</a:t>
            </a:fld>
            <a:endParaRPr lang="es-PE"/>
          </a:p>
        </p:txBody>
      </p:sp>
    </p:spTree>
    <p:extLst>
      <p:ext uri="{BB962C8B-B14F-4D97-AF65-F5344CB8AC3E}">
        <p14:creationId xmlns:p14="http://schemas.microsoft.com/office/powerpoint/2010/main" val="3585182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68</a:t>
            </a:fld>
            <a:endParaRPr lang="es-PE"/>
          </a:p>
        </p:txBody>
      </p:sp>
    </p:spTree>
    <p:extLst>
      <p:ext uri="{BB962C8B-B14F-4D97-AF65-F5344CB8AC3E}">
        <p14:creationId xmlns:p14="http://schemas.microsoft.com/office/powerpoint/2010/main" val="856043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70</a:t>
            </a:fld>
            <a:endParaRPr lang="es-PE"/>
          </a:p>
        </p:txBody>
      </p:sp>
    </p:spTree>
    <p:extLst>
      <p:ext uri="{BB962C8B-B14F-4D97-AF65-F5344CB8AC3E}">
        <p14:creationId xmlns:p14="http://schemas.microsoft.com/office/powerpoint/2010/main" val="3035904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71</a:t>
            </a:fld>
            <a:endParaRPr lang="es-PE"/>
          </a:p>
        </p:txBody>
      </p:sp>
    </p:spTree>
    <p:extLst>
      <p:ext uri="{BB962C8B-B14F-4D97-AF65-F5344CB8AC3E}">
        <p14:creationId xmlns:p14="http://schemas.microsoft.com/office/powerpoint/2010/main" val="385336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12</a:t>
            </a:fld>
            <a:endParaRPr lang="es-PE"/>
          </a:p>
        </p:txBody>
      </p:sp>
    </p:spTree>
    <p:extLst>
      <p:ext uri="{BB962C8B-B14F-4D97-AF65-F5344CB8AC3E}">
        <p14:creationId xmlns:p14="http://schemas.microsoft.com/office/powerpoint/2010/main" val="3039067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72</a:t>
            </a:fld>
            <a:endParaRPr lang="es-PE"/>
          </a:p>
        </p:txBody>
      </p:sp>
    </p:spTree>
    <p:extLst>
      <p:ext uri="{BB962C8B-B14F-4D97-AF65-F5344CB8AC3E}">
        <p14:creationId xmlns:p14="http://schemas.microsoft.com/office/powerpoint/2010/main" val="2629142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73</a:t>
            </a:fld>
            <a:endParaRPr lang="es-PE"/>
          </a:p>
        </p:txBody>
      </p:sp>
    </p:spTree>
    <p:extLst>
      <p:ext uri="{BB962C8B-B14F-4D97-AF65-F5344CB8AC3E}">
        <p14:creationId xmlns:p14="http://schemas.microsoft.com/office/powerpoint/2010/main" val="4288604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74</a:t>
            </a:fld>
            <a:endParaRPr lang="es-PE"/>
          </a:p>
        </p:txBody>
      </p:sp>
    </p:spTree>
    <p:extLst>
      <p:ext uri="{BB962C8B-B14F-4D97-AF65-F5344CB8AC3E}">
        <p14:creationId xmlns:p14="http://schemas.microsoft.com/office/powerpoint/2010/main" val="4017157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75</a:t>
            </a:fld>
            <a:endParaRPr lang="es-PE"/>
          </a:p>
        </p:txBody>
      </p:sp>
    </p:spTree>
    <p:extLst>
      <p:ext uri="{BB962C8B-B14F-4D97-AF65-F5344CB8AC3E}">
        <p14:creationId xmlns:p14="http://schemas.microsoft.com/office/powerpoint/2010/main" val="1257007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76</a:t>
            </a:fld>
            <a:endParaRPr lang="es-PE"/>
          </a:p>
        </p:txBody>
      </p:sp>
    </p:spTree>
    <p:extLst>
      <p:ext uri="{BB962C8B-B14F-4D97-AF65-F5344CB8AC3E}">
        <p14:creationId xmlns:p14="http://schemas.microsoft.com/office/powerpoint/2010/main" val="710925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77</a:t>
            </a:fld>
            <a:endParaRPr lang="es-PE"/>
          </a:p>
        </p:txBody>
      </p:sp>
    </p:spTree>
    <p:extLst>
      <p:ext uri="{BB962C8B-B14F-4D97-AF65-F5344CB8AC3E}">
        <p14:creationId xmlns:p14="http://schemas.microsoft.com/office/powerpoint/2010/main" val="2238166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78</a:t>
            </a:fld>
            <a:endParaRPr lang="es-PE"/>
          </a:p>
        </p:txBody>
      </p:sp>
    </p:spTree>
    <p:extLst>
      <p:ext uri="{BB962C8B-B14F-4D97-AF65-F5344CB8AC3E}">
        <p14:creationId xmlns:p14="http://schemas.microsoft.com/office/powerpoint/2010/main" val="999544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79</a:t>
            </a:fld>
            <a:endParaRPr lang="es-PE"/>
          </a:p>
        </p:txBody>
      </p:sp>
    </p:spTree>
    <p:extLst>
      <p:ext uri="{BB962C8B-B14F-4D97-AF65-F5344CB8AC3E}">
        <p14:creationId xmlns:p14="http://schemas.microsoft.com/office/powerpoint/2010/main" val="552473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82</a:t>
            </a:fld>
            <a:endParaRPr lang="es-PE"/>
          </a:p>
        </p:txBody>
      </p:sp>
    </p:spTree>
    <p:extLst>
      <p:ext uri="{BB962C8B-B14F-4D97-AF65-F5344CB8AC3E}">
        <p14:creationId xmlns:p14="http://schemas.microsoft.com/office/powerpoint/2010/main" val="2622657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86</a:t>
            </a:fld>
            <a:endParaRPr lang="es-PE"/>
          </a:p>
        </p:txBody>
      </p:sp>
    </p:spTree>
    <p:extLst>
      <p:ext uri="{BB962C8B-B14F-4D97-AF65-F5344CB8AC3E}">
        <p14:creationId xmlns:p14="http://schemas.microsoft.com/office/powerpoint/2010/main" val="5326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13</a:t>
            </a:fld>
            <a:endParaRPr lang="es-PE"/>
          </a:p>
        </p:txBody>
      </p:sp>
    </p:spTree>
    <p:extLst>
      <p:ext uri="{BB962C8B-B14F-4D97-AF65-F5344CB8AC3E}">
        <p14:creationId xmlns:p14="http://schemas.microsoft.com/office/powerpoint/2010/main" val="703561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87</a:t>
            </a:fld>
            <a:endParaRPr lang="es-PE"/>
          </a:p>
        </p:txBody>
      </p:sp>
    </p:spTree>
    <p:extLst>
      <p:ext uri="{BB962C8B-B14F-4D97-AF65-F5344CB8AC3E}">
        <p14:creationId xmlns:p14="http://schemas.microsoft.com/office/powerpoint/2010/main" val="3491929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88</a:t>
            </a:fld>
            <a:endParaRPr lang="es-PE"/>
          </a:p>
        </p:txBody>
      </p:sp>
    </p:spTree>
    <p:extLst>
      <p:ext uri="{BB962C8B-B14F-4D97-AF65-F5344CB8AC3E}">
        <p14:creationId xmlns:p14="http://schemas.microsoft.com/office/powerpoint/2010/main" val="3337809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90</a:t>
            </a:fld>
            <a:endParaRPr lang="es-PE"/>
          </a:p>
        </p:txBody>
      </p:sp>
    </p:spTree>
    <p:extLst>
      <p:ext uri="{BB962C8B-B14F-4D97-AF65-F5344CB8AC3E}">
        <p14:creationId xmlns:p14="http://schemas.microsoft.com/office/powerpoint/2010/main" val="12402554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91</a:t>
            </a:fld>
            <a:endParaRPr lang="es-PE"/>
          </a:p>
        </p:txBody>
      </p:sp>
    </p:spTree>
    <p:extLst>
      <p:ext uri="{BB962C8B-B14F-4D97-AF65-F5344CB8AC3E}">
        <p14:creationId xmlns:p14="http://schemas.microsoft.com/office/powerpoint/2010/main" val="4096236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92</a:t>
            </a:fld>
            <a:endParaRPr lang="es-PE"/>
          </a:p>
        </p:txBody>
      </p:sp>
    </p:spTree>
    <p:extLst>
      <p:ext uri="{BB962C8B-B14F-4D97-AF65-F5344CB8AC3E}">
        <p14:creationId xmlns:p14="http://schemas.microsoft.com/office/powerpoint/2010/main" val="161494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19</a:t>
            </a:fld>
            <a:endParaRPr lang="es-PE"/>
          </a:p>
        </p:txBody>
      </p:sp>
    </p:spTree>
    <p:extLst>
      <p:ext uri="{BB962C8B-B14F-4D97-AF65-F5344CB8AC3E}">
        <p14:creationId xmlns:p14="http://schemas.microsoft.com/office/powerpoint/2010/main" val="418720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20</a:t>
            </a:fld>
            <a:endParaRPr lang="es-PE"/>
          </a:p>
        </p:txBody>
      </p:sp>
    </p:spTree>
    <p:extLst>
      <p:ext uri="{BB962C8B-B14F-4D97-AF65-F5344CB8AC3E}">
        <p14:creationId xmlns:p14="http://schemas.microsoft.com/office/powerpoint/2010/main" val="173318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E2C8ED3-0576-4BFC-BCBD-375D925F22DF}" type="slidenum">
              <a:rPr lang="es-PE" smtClean="0"/>
              <a:pPr/>
              <a:t>21</a:t>
            </a:fld>
            <a:endParaRPr lang="es-PE"/>
          </a:p>
        </p:txBody>
      </p:sp>
    </p:spTree>
    <p:extLst>
      <p:ext uri="{BB962C8B-B14F-4D97-AF65-F5344CB8AC3E}">
        <p14:creationId xmlns:p14="http://schemas.microsoft.com/office/powerpoint/2010/main" val="1157800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85387A25-077B-4DC0-AD87-20830E34251F}" type="datetime1">
              <a:rPr lang="es-PE" smtClean="0"/>
              <a:t>11/05/2021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41549875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95DE24F-7A7B-4425-BBC1-3D901A884916}" type="datetime1">
              <a:rPr lang="es-PE" smtClean="0"/>
              <a:t>11/05/2021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20362767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084A4CB9-6DBD-4CA8-9191-028586E408BD}" type="datetime1">
              <a:rPr lang="es-PE" smtClean="0"/>
              <a:t>11/05/2021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4549367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62D21E17-8748-4A5E-ADF7-3D333327E1E5}" type="datetime1">
              <a:rPr lang="es-PE" smtClean="0"/>
              <a:t>11/05/2021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12408428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FC6C0D9-C42E-46CF-9864-4974FBE8D96D}" type="datetime1">
              <a:rPr lang="es-PE" smtClean="0"/>
              <a:t>11/05/2021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308790429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AEADC1F1-74CD-45BF-A3CF-7311D9175DFD}" type="datetime1">
              <a:rPr lang="es-PE" smtClean="0"/>
              <a:t>11/05/2021</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33290571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0DBBC39D-A4DB-4960-8E0B-F261444340FA}" type="datetime1">
              <a:rPr lang="es-PE" smtClean="0"/>
              <a:t>11/05/2021</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4348857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4E2FE2E0-B394-469A-8FE8-04D3B7C388E0}" type="datetime1">
              <a:rPr lang="es-PE" smtClean="0"/>
              <a:t>11/05/2021</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49573559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E527037-434C-4786-A553-4F8568D0C669}" type="datetime1">
              <a:rPr lang="es-PE" smtClean="0"/>
              <a:t>11/05/2021</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41039183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DAABAFE-9CC3-49F8-B6A9-ACA3D1789B60}" type="datetime1">
              <a:rPr lang="es-PE" smtClean="0"/>
              <a:t>11/05/2021</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354369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632570-A015-4732-AFC3-267919D23706}" type="datetime1">
              <a:rPr lang="es-PE" smtClean="0"/>
              <a:t>11/05/2021</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A912489F-641C-49DA-BB93-64750A6E7404}" type="slidenum">
              <a:rPr lang="es-PE" smtClean="0"/>
              <a:pPr/>
              <a:t>‹Nº›</a:t>
            </a:fld>
            <a:endParaRPr lang="es-PE"/>
          </a:p>
        </p:txBody>
      </p:sp>
    </p:spTree>
    <p:extLst>
      <p:ext uri="{BB962C8B-B14F-4D97-AF65-F5344CB8AC3E}">
        <p14:creationId xmlns:p14="http://schemas.microsoft.com/office/powerpoint/2010/main" val="20875116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CFB58-30AC-484D-B21A-1708B68C62CD}" type="datetime1">
              <a:rPr lang="es-PE" smtClean="0"/>
              <a:t>11/05/2021</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2489F-641C-49DA-BB93-64750A6E7404}" type="slidenum">
              <a:rPr lang="es-PE" smtClean="0"/>
              <a:pPr/>
              <a:t>‹Nº›</a:t>
            </a:fld>
            <a:endParaRPr lang="es-PE"/>
          </a:p>
        </p:txBody>
      </p:sp>
    </p:spTree>
    <p:extLst>
      <p:ext uri="{BB962C8B-B14F-4D97-AF65-F5344CB8AC3E}">
        <p14:creationId xmlns:p14="http://schemas.microsoft.com/office/powerpoint/2010/main" val="2435891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7.png"/><Relationship Id="rId4" Type="http://schemas.openxmlformats.org/officeDocument/2006/relationships/image" Target="../media/image57.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3.tmp"/><Relationship Id="rId4" Type="http://schemas.openxmlformats.org/officeDocument/2006/relationships/image" Target="../media/image82.tmp"/></Relationships>
</file>

<file path=ppt/slides/_rels/slide47.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tmp"/></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8.tmp"/><Relationship Id="rId5" Type="http://schemas.openxmlformats.org/officeDocument/2006/relationships/image" Target="../media/image97.tmp"/><Relationship Id="rId4" Type="http://schemas.openxmlformats.org/officeDocument/2006/relationships/image" Target="../media/image96.tmp"/></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1.tmp"/><Relationship Id="rId5" Type="http://schemas.openxmlformats.org/officeDocument/2006/relationships/image" Target="../media/image100.tmp"/><Relationship Id="rId4" Type="http://schemas.openxmlformats.org/officeDocument/2006/relationships/image" Target="../media/image99.tmp"/></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3.tmp"/><Relationship Id="rId4" Type="http://schemas.openxmlformats.org/officeDocument/2006/relationships/image" Target="../media/image102.tmp"/></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43.jpeg"/><Relationship Id="rId11" Type="http://schemas.openxmlformats.org/officeDocument/2006/relationships/image" Target="../media/image16.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884650" y="2213703"/>
            <a:ext cx="6949302" cy="923330"/>
          </a:xfrm>
          <a:prstGeom prst="rect">
            <a:avLst/>
          </a:prstGeom>
          <a:noFill/>
        </p:spPr>
        <p:txBody>
          <a:bodyPr wrap="square" rtlCol="0">
            <a:spAutoFit/>
          </a:bodyPr>
          <a:lstStyle/>
          <a:p>
            <a:r>
              <a:rPr lang="es-PE" sz="5400" b="1" dirty="0">
                <a:solidFill>
                  <a:srgbClr val="C00000"/>
                </a:solidFill>
              </a:rPr>
              <a:t>LOCAL EDUCATIVO</a:t>
            </a:r>
            <a:endParaRPr lang="es-PE" sz="5400" b="1" dirty="0">
              <a:solidFill>
                <a:srgbClr val="C00000"/>
              </a:solidFill>
              <a:latin typeface="Arial" panose="020B0604020202020204" pitchFamily="34" charset="0"/>
              <a:cs typeface="Arial" panose="020B0604020202020204" pitchFamily="34" charset="0"/>
            </a:endParaRPr>
          </a:p>
        </p:txBody>
      </p:sp>
      <p:sp>
        <p:nvSpPr>
          <p:cNvPr id="8" name="CuadroTexto 4"/>
          <p:cNvSpPr txBox="1"/>
          <p:nvPr/>
        </p:nvSpPr>
        <p:spPr>
          <a:xfrm>
            <a:off x="923839" y="3097729"/>
            <a:ext cx="9021580" cy="1200329"/>
          </a:xfrm>
          <a:prstGeom prst="rect">
            <a:avLst/>
          </a:prstGeom>
          <a:noFill/>
        </p:spPr>
        <p:txBody>
          <a:bodyPr wrap="square" rtlCol="0">
            <a:spAutoFit/>
          </a:bodyPr>
          <a:lstStyle/>
          <a:p>
            <a:r>
              <a:rPr lang="es-ES" sz="3600" b="1" dirty="0">
                <a:solidFill>
                  <a:schemeClr val="tx1">
                    <a:lumMod val="65000"/>
                    <a:lumOff val="35000"/>
                  </a:schemeClr>
                </a:solidFill>
                <a:cs typeface="Arial" panose="020B0604020202020204" pitchFamily="34" charset="0"/>
              </a:rPr>
              <a:t>Ficha Unificada de Infraestructura Educativa - FUIE</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951"/>
            <a:ext cx="12192000" cy="993443"/>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446" y="3897227"/>
            <a:ext cx="2702730" cy="2130713"/>
          </a:xfrm>
          <a:prstGeom prst="rect">
            <a:avLst/>
          </a:prstGeom>
        </p:spPr>
      </p:pic>
    </p:spTree>
    <p:extLst>
      <p:ext uri="{BB962C8B-B14F-4D97-AF65-F5344CB8AC3E}">
        <p14:creationId xmlns:p14="http://schemas.microsoft.com/office/powerpoint/2010/main" val="180881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929804" y="619317"/>
            <a:ext cx="4252048" cy="836444"/>
          </a:xfrm>
        </p:spPr>
        <p:txBody>
          <a:bodyPr>
            <a:normAutofit/>
          </a:bodyPr>
          <a:lstStyle/>
          <a:p>
            <a:r>
              <a:rPr lang="es-PE" sz="3200" b="1" dirty="0">
                <a:solidFill>
                  <a:srgbClr val="C00000"/>
                </a:solidFill>
                <a:latin typeface="+mn-lt"/>
              </a:rPr>
              <a:t>¿Qué es un predio?</a:t>
            </a:r>
          </a:p>
        </p:txBody>
      </p:sp>
      <p:sp>
        <p:nvSpPr>
          <p:cNvPr id="2" name="Rectángulo 1"/>
          <p:cNvSpPr/>
          <p:nvPr/>
        </p:nvSpPr>
        <p:spPr>
          <a:xfrm>
            <a:off x="1254824" y="1355906"/>
            <a:ext cx="11926759" cy="1200329"/>
          </a:xfrm>
          <a:prstGeom prst="rect">
            <a:avLst/>
          </a:prstGeom>
        </p:spPr>
        <p:txBody>
          <a:bodyPr wrap="square">
            <a:spAutoFit/>
          </a:bodyPr>
          <a:lstStyle/>
          <a:p>
            <a:pPr marR="1898015" algn="just">
              <a:spcBef>
                <a:spcPts val="600"/>
              </a:spcBef>
              <a:spcAft>
                <a:spcPts val="0"/>
              </a:spcAft>
            </a:pPr>
            <a:r>
              <a:rPr lang="es-PE" sz="2400" dirty="0">
                <a:solidFill>
                  <a:schemeClr val="accent5">
                    <a:lumMod val="75000"/>
                  </a:schemeClr>
                </a:solidFill>
                <a:ea typeface="Calibri" panose="020F0502020204030204" pitchFamily="34" charset="0"/>
                <a:cs typeface="Lucida Sans Unicode" panose="020B0602030504020204" pitchFamily="34" charset="0"/>
              </a:rPr>
              <a:t>Es una propiedad conformada por una cantidad de terreno delimitada destinada para la infraestructura educativa de una parte o el total de un local educativo. Un local educativo puede funcionar en uno o mas predios.</a:t>
            </a:r>
            <a:endParaRPr lang="es-PE" sz="2400" dirty="0">
              <a:solidFill>
                <a:schemeClr val="accent5">
                  <a:lumMod val="75000"/>
                </a:schemeClr>
              </a:solidFill>
              <a:ea typeface="Calibri" panose="020F0502020204030204" pitchFamily="34" charset="0"/>
              <a:cs typeface="Times New Roman" panose="02020603050405020304" pitchFamily="18" charset="0"/>
            </a:endParaRPr>
          </a:p>
        </p:txBody>
      </p:sp>
      <p:pic>
        <p:nvPicPr>
          <p:cNvPr id="8" name="Imagen 7"/>
          <p:cNvPicPr/>
          <p:nvPr/>
        </p:nvPicPr>
        <p:blipFill rotWithShape="1">
          <a:blip r:embed="rId2"/>
          <a:srcRect l="43816" t="26344" r="19553" b="18317"/>
          <a:stretch/>
        </p:blipFill>
        <p:spPr bwMode="auto">
          <a:xfrm>
            <a:off x="3501250" y="2713225"/>
            <a:ext cx="4668253" cy="3523723"/>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733571" y="504703"/>
            <a:ext cx="1042506" cy="951058"/>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9" name="Rectángulo 8"/>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2206191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p:nvPr/>
        </p:nvPicPr>
        <p:blipFill rotWithShape="1">
          <a:blip r:embed="rId3"/>
          <a:srcRect l="11561" t="36056" r="51274" b="52474"/>
          <a:stretch/>
        </p:blipFill>
        <p:spPr bwMode="auto">
          <a:xfrm>
            <a:off x="916267" y="5539008"/>
            <a:ext cx="4556234" cy="801494"/>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title"/>
          </p:nvPr>
        </p:nvSpPr>
        <p:spPr>
          <a:xfrm>
            <a:off x="838201" y="477420"/>
            <a:ext cx="1686636" cy="661569"/>
          </a:xfrm>
        </p:spPr>
        <p:txBody>
          <a:bodyPr>
            <a:normAutofit/>
          </a:bodyPr>
          <a:lstStyle/>
          <a:p>
            <a:r>
              <a:rPr lang="es-ES" sz="3200" b="1" dirty="0">
                <a:solidFill>
                  <a:srgbClr val="C00000"/>
                </a:solidFill>
                <a:latin typeface="+mn-lt"/>
              </a:rPr>
              <a:t>Caso 1:</a:t>
            </a:r>
            <a:endParaRPr lang="es-PE" sz="3200" b="1" dirty="0">
              <a:solidFill>
                <a:srgbClr val="C00000"/>
              </a:solidFill>
              <a:latin typeface="+mn-lt"/>
            </a:endParaRPr>
          </a:p>
        </p:txBody>
      </p:sp>
      <p:sp>
        <p:nvSpPr>
          <p:cNvPr id="3" name="Marcador de contenido 2"/>
          <p:cNvSpPr>
            <a:spLocks noGrp="1"/>
          </p:cNvSpPr>
          <p:nvPr>
            <p:ph idx="1"/>
          </p:nvPr>
        </p:nvSpPr>
        <p:spPr>
          <a:xfrm>
            <a:off x="838200" y="1380832"/>
            <a:ext cx="4712368" cy="4238291"/>
          </a:xfrm>
        </p:spPr>
        <p:txBody>
          <a:bodyPr>
            <a:normAutofit lnSpcReduction="10000"/>
          </a:bodyPr>
          <a:lstStyle/>
          <a:p>
            <a:pPr marL="0" indent="0" algn="just">
              <a:lnSpc>
                <a:spcPct val="100000"/>
              </a:lnSpc>
              <a:buNone/>
            </a:pPr>
            <a:r>
              <a:rPr lang="es-ES" sz="2400" dirty="0">
                <a:solidFill>
                  <a:schemeClr val="accent5">
                    <a:lumMod val="75000"/>
                  </a:schemeClr>
                </a:solidFill>
              </a:rPr>
              <a:t>Cuando es un solo predio se encuentra ubicado un local educativo con mas de una institución educativa brindando mas de un nivel e incluso comparten la infraestructura en turnos diferentes.</a:t>
            </a:r>
          </a:p>
          <a:p>
            <a:pPr marL="0" indent="0" algn="just">
              <a:lnSpc>
                <a:spcPct val="100000"/>
              </a:lnSpc>
              <a:buNone/>
            </a:pPr>
            <a:r>
              <a:rPr lang="es-ES" sz="2400" dirty="0">
                <a:solidFill>
                  <a:schemeClr val="accent5">
                    <a:lumMod val="75000"/>
                  </a:schemeClr>
                </a:solidFill>
              </a:rPr>
              <a:t>En este caso cada institución educativa tendrá asignado un código modular y tendrán un único código de local educativo y el predio tendrá un código de inmueble.</a:t>
            </a:r>
            <a:endParaRPr lang="es-PE" sz="2400" dirty="0">
              <a:solidFill>
                <a:schemeClr val="accent5">
                  <a:lumMod val="75000"/>
                </a:schemeClr>
              </a:solidFill>
            </a:endParaRPr>
          </a:p>
          <a:p>
            <a:endParaRPr lang="es-PE"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2581" y="1380832"/>
            <a:ext cx="3598611" cy="372441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9588405" y="4129881"/>
            <a:ext cx="2225639" cy="2304106"/>
          </a:xfrm>
          <a:prstGeom prst="rect">
            <a:avLst/>
          </a:prstGeom>
        </p:spPr>
      </p:pic>
      <p:sp>
        <p:nvSpPr>
          <p:cNvPr id="6" name="Rectángulo redondeado 5"/>
          <p:cNvSpPr/>
          <p:nvPr/>
        </p:nvSpPr>
        <p:spPr>
          <a:xfrm>
            <a:off x="6336632" y="624431"/>
            <a:ext cx="2534652" cy="51455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UN PREDIO</a:t>
            </a:r>
            <a:endParaRPr lang="es-PE" sz="2400" b="1" dirty="0"/>
          </a:p>
        </p:txBody>
      </p:sp>
      <p:grpSp>
        <p:nvGrpSpPr>
          <p:cNvPr id="7" name="Grupo 6"/>
          <p:cNvGrpSpPr/>
          <p:nvPr/>
        </p:nvGrpSpPr>
        <p:grpSpPr>
          <a:xfrm>
            <a:off x="0" y="122310"/>
            <a:ext cx="4659401" cy="338554"/>
            <a:chOff x="0" y="266003"/>
            <a:chExt cx="4659401" cy="338554"/>
          </a:xfrm>
        </p:grpSpPr>
        <p:sp>
          <p:nvSpPr>
            <p:cNvPr id="8" name="Rectángulo 7"/>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9" name="Rectángulo 8"/>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0" name="Rectángulo 9"/>
          <p:cNvSpPr/>
          <p:nvPr/>
        </p:nvSpPr>
        <p:spPr>
          <a:xfrm>
            <a:off x="4659401" y="5715990"/>
            <a:ext cx="276587" cy="434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1</a:t>
            </a:r>
            <a:endParaRPr lang="es-PE" sz="2000" b="1" dirty="0">
              <a:solidFill>
                <a:srgbClr val="C00000"/>
              </a:solidFill>
            </a:endParaRPr>
          </a:p>
        </p:txBody>
      </p:sp>
    </p:spTree>
    <p:extLst>
      <p:ext uri="{BB962C8B-B14F-4D97-AF65-F5344CB8AC3E}">
        <p14:creationId xmlns:p14="http://schemas.microsoft.com/office/powerpoint/2010/main" val="74443826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rotWithShape="1">
          <a:blip r:embed="rId3"/>
          <a:srcRect l="11561" t="36056" r="51274" b="52474"/>
          <a:stretch/>
        </p:blipFill>
        <p:spPr bwMode="auto">
          <a:xfrm>
            <a:off x="1113957" y="5657223"/>
            <a:ext cx="4556234" cy="779713"/>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title"/>
          </p:nvPr>
        </p:nvSpPr>
        <p:spPr>
          <a:xfrm>
            <a:off x="954200" y="594701"/>
            <a:ext cx="2177716" cy="597400"/>
          </a:xfrm>
        </p:spPr>
        <p:txBody>
          <a:bodyPr>
            <a:normAutofit/>
          </a:bodyPr>
          <a:lstStyle/>
          <a:p>
            <a:r>
              <a:rPr lang="es-ES" sz="3200" b="1" dirty="0">
                <a:solidFill>
                  <a:srgbClr val="C00000"/>
                </a:solidFill>
                <a:latin typeface="+mn-lt"/>
              </a:rPr>
              <a:t>Caso 2:</a:t>
            </a:r>
            <a:endParaRPr lang="es-PE" sz="3200" b="1" dirty="0">
              <a:solidFill>
                <a:srgbClr val="C00000"/>
              </a:solidFill>
              <a:latin typeface="+mn-lt"/>
            </a:endParaRPr>
          </a:p>
        </p:txBody>
      </p:sp>
      <p:pic>
        <p:nvPicPr>
          <p:cNvPr id="5" name="Marcador de contenido 4"/>
          <p:cNvPicPr>
            <a:picLocks noGrp="1" noChangeAspect="1"/>
          </p:cNvPicPr>
          <p:nvPr>
            <p:ph sz="half" idx="1"/>
          </p:nvPr>
        </p:nvPicPr>
        <p:blipFill>
          <a:blip r:embed="rId4"/>
          <a:stretch>
            <a:fillRect/>
          </a:stretch>
        </p:blipFill>
        <p:spPr>
          <a:xfrm>
            <a:off x="954200" y="1796201"/>
            <a:ext cx="3221674" cy="3364406"/>
          </a:xfrm>
          <a:prstGeom prst="rect">
            <a:avLst/>
          </a:prstGeom>
        </p:spPr>
      </p:pic>
      <p:sp>
        <p:nvSpPr>
          <p:cNvPr id="4" name="Marcador de contenido 3"/>
          <p:cNvSpPr>
            <a:spLocks noGrp="1"/>
          </p:cNvSpPr>
          <p:nvPr>
            <p:ph sz="half" idx="2"/>
          </p:nvPr>
        </p:nvSpPr>
        <p:spPr>
          <a:xfrm>
            <a:off x="6609462" y="1413572"/>
            <a:ext cx="4832684" cy="4243651"/>
          </a:xfrm>
        </p:spPr>
        <p:txBody>
          <a:bodyPr>
            <a:normAutofit fontScale="92500" lnSpcReduction="10000"/>
          </a:bodyPr>
          <a:lstStyle/>
          <a:p>
            <a:pPr marL="0" indent="0" algn="just">
              <a:lnSpc>
                <a:spcPct val="100000"/>
              </a:lnSpc>
              <a:buNone/>
            </a:pPr>
            <a:r>
              <a:rPr lang="es-ES" sz="2600" dirty="0">
                <a:solidFill>
                  <a:schemeClr val="accent5">
                    <a:lumMod val="75000"/>
                  </a:schemeClr>
                </a:solidFill>
              </a:rPr>
              <a:t>Cuando es un solo predio se encuentra ubicado más de un local educativo cada uno asignado a distinta institución educativa pudiendo inclusive tener mas de un nivel y/o modalidad distinta.</a:t>
            </a:r>
            <a:r>
              <a:rPr lang="es-PE" sz="2600" dirty="0">
                <a:solidFill>
                  <a:schemeClr val="accent5">
                    <a:lumMod val="75000"/>
                  </a:schemeClr>
                </a:solidFill>
              </a:rPr>
              <a:t> </a:t>
            </a:r>
          </a:p>
          <a:p>
            <a:pPr marL="0" indent="0" algn="just">
              <a:lnSpc>
                <a:spcPct val="110000"/>
              </a:lnSpc>
              <a:buNone/>
            </a:pPr>
            <a:r>
              <a:rPr lang="es-ES" sz="2600" dirty="0">
                <a:solidFill>
                  <a:schemeClr val="accent5">
                    <a:lumMod val="75000"/>
                  </a:schemeClr>
                </a:solidFill>
              </a:rPr>
              <a:t>Cada institución educativa tiene asignado un código modular y tiene un código de local educativo. El predio tendrá un código de inmueble.</a:t>
            </a:r>
            <a:endParaRPr lang="es-PE" sz="2600" dirty="0">
              <a:solidFill>
                <a:schemeClr val="accent5">
                  <a:lumMod val="75000"/>
                </a:schemeClr>
              </a:solidFill>
            </a:endParaRPr>
          </a:p>
        </p:txBody>
      </p:sp>
      <p:pic>
        <p:nvPicPr>
          <p:cNvPr id="6" name="Imagen 5"/>
          <p:cNvPicPr>
            <a:picLocks noChangeAspect="1"/>
          </p:cNvPicPr>
          <p:nvPr/>
        </p:nvPicPr>
        <p:blipFill>
          <a:blip r:embed="rId5"/>
          <a:stretch>
            <a:fillRect/>
          </a:stretch>
        </p:blipFill>
        <p:spPr>
          <a:xfrm>
            <a:off x="4175874" y="3408920"/>
            <a:ext cx="2033337" cy="2098508"/>
          </a:xfrm>
          <a:prstGeom prst="rect">
            <a:avLst/>
          </a:prstGeom>
        </p:spPr>
      </p:pic>
      <p:sp>
        <p:nvSpPr>
          <p:cNvPr id="7" name="Rectángulo redondeado 6"/>
          <p:cNvSpPr/>
          <p:nvPr/>
        </p:nvSpPr>
        <p:spPr>
          <a:xfrm>
            <a:off x="3392075" y="934822"/>
            <a:ext cx="2534652" cy="51455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UN PREDIO</a:t>
            </a:r>
            <a:endParaRPr lang="es-PE" sz="2400" b="1" dirty="0"/>
          </a:p>
        </p:txBody>
      </p:sp>
      <p:grpSp>
        <p:nvGrpSpPr>
          <p:cNvPr id="8" name="Grupo 7"/>
          <p:cNvGrpSpPr/>
          <p:nvPr/>
        </p:nvGrpSpPr>
        <p:grpSpPr>
          <a:xfrm>
            <a:off x="0" y="109247"/>
            <a:ext cx="4659401" cy="338554"/>
            <a:chOff x="0" y="266003"/>
            <a:chExt cx="4659401" cy="338554"/>
          </a:xfrm>
        </p:grpSpPr>
        <p:sp>
          <p:nvSpPr>
            <p:cNvPr id="9" name="Rectángulo 8"/>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0" name="Rectángulo 9"/>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3" name="Rectángulo 12"/>
          <p:cNvSpPr/>
          <p:nvPr/>
        </p:nvSpPr>
        <p:spPr>
          <a:xfrm>
            <a:off x="4693420" y="5786625"/>
            <a:ext cx="276587" cy="434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1</a:t>
            </a:r>
            <a:endParaRPr lang="es-PE" sz="2000" b="1" dirty="0">
              <a:solidFill>
                <a:srgbClr val="C00000"/>
              </a:solidFill>
            </a:endParaRPr>
          </a:p>
        </p:txBody>
      </p:sp>
    </p:spTree>
    <p:extLst>
      <p:ext uri="{BB962C8B-B14F-4D97-AF65-F5344CB8AC3E}">
        <p14:creationId xmlns:p14="http://schemas.microsoft.com/office/powerpoint/2010/main" val="2114863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rotWithShape="1">
          <a:blip r:embed="rId3"/>
          <a:srcRect l="11561" t="36056" r="51274" b="52474"/>
          <a:stretch/>
        </p:blipFill>
        <p:spPr bwMode="auto">
          <a:xfrm>
            <a:off x="872290" y="4919574"/>
            <a:ext cx="4124571" cy="732005"/>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title"/>
          </p:nvPr>
        </p:nvSpPr>
        <p:spPr>
          <a:xfrm>
            <a:off x="872290" y="699206"/>
            <a:ext cx="2113547" cy="693654"/>
          </a:xfrm>
        </p:spPr>
        <p:txBody>
          <a:bodyPr>
            <a:normAutofit/>
          </a:bodyPr>
          <a:lstStyle/>
          <a:p>
            <a:r>
              <a:rPr lang="es-ES" sz="3200" b="1" dirty="0">
                <a:solidFill>
                  <a:srgbClr val="C00000"/>
                </a:solidFill>
                <a:latin typeface="+mn-lt"/>
              </a:rPr>
              <a:t>Caso 3:</a:t>
            </a:r>
            <a:endParaRPr lang="es-PE" sz="3200" b="1" dirty="0">
              <a:solidFill>
                <a:srgbClr val="C00000"/>
              </a:solidFill>
              <a:latin typeface="+mn-lt"/>
            </a:endParaRPr>
          </a:p>
        </p:txBody>
      </p:sp>
      <p:sp>
        <p:nvSpPr>
          <p:cNvPr id="3" name="Marcador de contenido 2"/>
          <p:cNvSpPr>
            <a:spLocks noGrp="1"/>
          </p:cNvSpPr>
          <p:nvPr>
            <p:ph sz="half" idx="1"/>
          </p:nvPr>
        </p:nvSpPr>
        <p:spPr>
          <a:xfrm>
            <a:off x="838200" y="1644265"/>
            <a:ext cx="4295274" cy="3004996"/>
          </a:xfrm>
        </p:spPr>
        <p:txBody>
          <a:bodyPr>
            <a:normAutofit/>
          </a:bodyPr>
          <a:lstStyle/>
          <a:p>
            <a:pPr marL="0" indent="0" algn="just">
              <a:lnSpc>
                <a:spcPct val="100000"/>
              </a:lnSpc>
              <a:buNone/>
            </a:pPr>
            <a:r>
              <a:rPr lang="es-ES" sz="2400" dirty="0">
                <a:solidFill>
                  <a:schemeClr val="accent5">
                    <a:lumMod val="75000"/>
                  </a:schemeClr>
                </a:solidFill>
              </a:rPr>
              <a:t>Cuando en dos predios se encuentra ubicado un local educativo con una o más de una institución educativa en turnos diferentes, pudiendo estas brindar mas de un nivel y/o modalidad.</a:t>
            </a: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6250" y="1791129"/>
            <a:ext cx="3786420" cy="394084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a:stretch>
            <a:fillRect/>
          </a:stretch>
        </p:blipFill>
        <p:spPr>
          <a:xfrm>
            <a:off x="9645430" y="3761551"/>
            <a:ext cx="2373153" cy="2464428"/>
          </a:xfrm>
          <a:prstGeom prst="rect">
            <a:avLst/>
          </a:prstGeom>
        </p:spPr>
      </p:pic>
      <p:sp>
        <p:nvSpPr>
          <p:cNvPr id="10" name="Rectángulo redondeado 9"/>
          <p:cNvSpPr/>
          <p:nvPr/>
        </p:nvSpPr>
        <p:spPr>
          <a:xfrm>
            <a:off x="6495826" y="878302"/>
            <a:ext cx="2534652" cy="51455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DOS PREDIOS</a:t>
            </a:r>
            <a:endParaRPr lang="es-PE" sz="2400" b="1" dirty="0"/>
          </a:p>
        </p:txBody>
      </p:sp>
      <p:grpSp>
        <p:nvGrpSpPr>
          <p:cNvPr id="7" name="Grupo 6"/>
          <p:cNvGrpSpPr/>
          <p:nvPr/>
        </p:nvGrpSpPr>
        <p:grpSpPr>
          <a:xfrm>
            <a:off x="0" y="109247"/>
            <a:ext cx="4659401" cy="338554"/>
            <a:chOff x="0" y="266003"/>
            <a:chExt cx="4659401" cy="338554"/>
          </a:xfrm>
        </p:grpSpPr>
        <p:sp>
          <p:nvSpPr>
            <p:cNvPr id="8" name="Rectángulo 7"/>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9" name="Rectángulo 8"/>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3" name="Rectángulo 12"/>
          <p:cNvSpPr/>
          <p:nvPr/>
        </p:nvSpPr>
        <p:spPr>
          <a:xfrm>
            <a:off x="4164334" y="5068157"/>
            <a:ext cx="276587" cy="434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2</a:t>
            </a:r>
            <a:endParaRPr lang="es-PE" sz="2000" b="1" dirty="0">
              <a:solidFill>
                <a:srgbClr val="C00000"/>
              </a:solidFill>
            </a:endParaRPr>
          </a:p>
        </p:txBody>
      </p:sp>
    </p:spTree>
    <p:extLst>
      <p:ext uri="{BB962C8B-B14F-4D97-AF65-F5344CB8AC3E}">
        <p14:creationId xmlns:p14="http://schemas.microsoft.com/office/powerpoint/2010/main" val="40110173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51190" y="1196031"/>
            <a:ext cx="2721429" cy="5311034"/>
            <a:chOff x="251190" y="1196031"/>
            <a:chExt cx="2721429" cy="5311034"/>
          </a:xfrm>
        </p:grpSpPr>
        <p:sp>
          <p:nvSpPr>
            <p:cNvPr id="5" name="Elipse 4">
              <a:extLst>
                <a:ext uri="{FF2B5EF4-FFF2-40B4-BE49-F238E27FC236}">
                  <a16:creationId xmlns:a16="http://schemas.microsoft.com/office/drawing/2014/main" id="{6508B2B0-68FC-4F71-A462-CF89384CEF8D}"/>
                </a:ext>
              </a:extLst>
            </p:cNvPr>
            <p:cNvSpPr/>
            <p:nvPr/>
          </p:nvSpPr>
          <p:spPr>
            <a:xfrm>
              <a:off x="251190" y="5709284"/>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08D4E196-CE67-451A-9087-D51CB043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58" y="1196031"/>
              <a:ext cx="2066101" cy="5071339"/>
            </a:xfrm>
            <a:prstGeom prst="rect">
              <a:avLst/>
            </a:prstGeom>
          </p:spPr>
        </p:pic>
      </p:grpSp>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2" name="Bocadillo: rectángulo con esquinas redondeadas 8">
            <a:extLst>
              <a:ext uri="{FF2B5EF4-FFF2-40B4-BE49-F238E27FC236}">
                <a16:creationId xmlns:a16="http://schemas.microsoft.com/office/drawing/2014/main" id="{7225DBB7-4E91-49ED-B6E6-BC1116641515}"/>
              </a:ext>
            </a:extLst>
          </p:cNvPr>
          <p:cNvSpPr/>
          <p:nvPr/>
        </p:nvSpPr>
        <p:spPr>
          <a:xfrm>
            <a:off x="2531157" y="698848"/>
            <a:ext cx="3305123" cy="663522"/>
          </a:xfrm>
          <a:prstGeom prst="wedgeRoundRectCallout">
            <a:avLst>
              <a:gd name="adj1" fmla="val -69595"/>
              <a:gd name="adj2" fmla="val 143745"/>
              <a:gd name="adj3" fmla="val 16667"/>
            </a:avLst>
          </a:prstGeom>
          <a:solidFill>
            <a:srgbClr val="FAB900"/>
          </a:solidFill>
          <a:ln>
            <a:solidFill>
              <a:srgbClr val="FAB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2400" b="1" dirty="0">
                <a:solidFill>
                  <a:srgbClr val="014898"/>
                </a:solidFill>
              </a:rPr>
              <a:t>Tener en cuenta que: </a:t>
            </a:r>
          </a:p>
        </p:txBody>
      </p:sp>
      <p:sp>
        <p:nvSpPr>
          <p:cNvPr id="13" name="Rectángulo 12">
            <a:extLst>
              <a:ext uri="{FF2B5EF4-FFF2-40B4-BE49-F238E27FC236}">
                <a16:creationId xmlns:a16="http://schemas.microsoft.com/office/drawing/2014/main" id="{E558E439-5AAE-402F-BBCC-662E15182186}"/>
              </a:ext>
            </a:extLst>
          </p:cNvPr>
          <p:cNvSpPr/>
          <p:nvPr/>
        </p:nvSpPr>
        <p:spPr>
          <a:xfrm>
            <a:off x="2972619" y="1365351"/>
            <a:ext cx="8750808" cy="5078313"/>
          </a:xfrm>
          <a:prstGeom prst="rect">
            <a:avLst/>
          </a:prstGeom>
        </p:spPr>
        <p:txBody>
          <a:bodyPr wrap="square">
            <a:spAutoFit/>
          </a:bodyPr>
          <a:lstStyle/>
          <a:p>
            <a:pPr marL="342900" indent="-342900">
              <a:lnSpc>
                <a:spcPct val="90000"/>
              </a:lnSpc>
              <a:buFont typeface="Wingdings" panose="05000000000000000000" pitchFamily="2" charset="2"/>
              <a:buChar char="ü"/>
            </a:pPr>
            <a:r>
              <a:rPr lang="es-PE" sz="2400" dirty="0">
                <a:solidFill>
                  <a:schemeClr val="accent5">
                    <a:lumMod val="75000"/>
                  </a:schemeClr>
                </a:solidFill>
              </a:rPr>
              <a:t>Todos los predios contiguos conque cuentan los locales educativos deben registrarse, aunque no cuenten con el código de inmueble. Los predios no contiguos al predio principal representan otro local.</a:t>
            </a:r>
          </a:p>
          <a:p>
            <a:pPr marL="342900" indent="-342900">
              <a:lnSpc>
                <a:spcPct val="90000"/>
              </a:lnSpc>
              <a:buFont typeface="Wingdings" panose="05000000000000000000" pitchFamily="2" charset="2"/>
              <a:buChar char="ü"/>
            </a:pPr>
            <a:endParaRPr lang="es-PE" sz="2400" dirty="0">
              <a:solidFill>
                <a:schemeClr val="accent5">
                  <a:lumMod val="75000"/>
                </a:schemeClr>
              </a:solidFill>
            </a:endParaRPr>
          </a:p>
          <a:p>
            <a:pPr marL="342900" indent="-342900">
              <a:lnSpc>
                <a:spcPct val="90000"/>
              </a:lnSpc>
              <a:buFont typeface="Wingdings" panose="05000000000000000000" pitchFamily="2" charset="2"/>
              <a:buChar char="ü"/>
            </a:pPr>
            <a:r>
              <a:rPr lang="es-PE" sz="2400" dirty="0">
                <a:solidFill>
                  <a:schemeClr val="accent5">
                    <a:lumMod val="75000"/>
                  </a:schemeClr>
                </a:solidFill>
              </a:rPr>
              <a:t>Si</a:t>
            </a:r>
            <a:r>
              <a:rPr lang="es-PE" sz="2400" b="1" dirty="0">
                <a:solidFill>
                  <a:schemeClr val="accent5">
                    <a:lumMod val="75000"/>
                  </a:schemeClr>
                </a:solidFill>
              </a:rPr>
              <a:t> </a:t>
            </a:r>
            <a:r>
              <a:rPr lang="es-PE" sz="2400" dirty="0">
                <a:solidFill>
                  <a:schemeClr val="accent5">
                    <a:lumMod val="75000"/>
                  </a:schemeClr>
                </a:solidFill>
              </a:rPr>
              <a:t>el local educativo tiene dos predios pero solo uno tiene código de inmueble y el otro no, igual DEBEN REGISTRARSE DOS PREDIOS en la preg.102.</a:t>
            </a:r>
          </a:p>
          <a:p>
            <a:pPr>
              <a:lnSpc>
                <a:spcPct val="90000"/>
              </a:lnSpc>
            </a:pPr>
            <a:endParaRPr lang="es-PE" sz="2400" dirty="0">
              <a:solidFill>
                <a:schemeClr val="accent5">
                  <a:lumMod val="75000"/>
                </a:schemeClr>
              </a:solidFill>
            </a:endParaRPr>
          </a:p>
          <a:p>
            <a:pPr marL="342900" indent="-342900">
              <a:lnSpc>
                <a:spcPct val="90000"/>
              </a:lnSpc>
              <a:buFont typeface="Wingdings" panose="05000000000000000000" pitchFamily="2" charset="2"/>
              <a:buChar char="ü"/>
            </a:pPr>
            <a:r>
              <a:rPr lang="es-PE" sz="2400" dirty="0">
                <a:solidFill>
                  <a:schemeClr val="accent5">
                    <a:lumMod val="75000"/>
                  </a:schemeClr>
                </a:solidFill>
              </a:rPr>
              <a:t>Si el local educativo tiene dos predios pero no cuentan con código de inmueble, igual DEBEN REGISTRARSE DOS PREDIOS en la </a:t>
            </a:r>
            <a:r>
              <a:rPr lang="es-PE" sz="2400" dirty="0" err="1">
                <a:solidFill>
                  <a:schemeClr val="accent5">
                    <a:lumMod val="75000"/>
                  </a:schemeClr>
                </a:solidFill>
              </a:rPr>
              <a:t>preg</a:t>
            </a:r>
            <a:r>
              <a:rPr lang="es-PE" sz="2400" dirty="0">
                <a:solidFill>
                  <a:schemeClr val="accent5">
                    <a:lumMod val="75000"/>
                  </a:schemeClr>
                </a:solidFill>
              </a:rPr>
              <a:t>. 102.</a:t>
            </a:r>
          </a:p>
          <a:p>
            <a:pPr>
              <a:lnSpc>
                <a:spcPct val="90000"/>
              </a:lnSpc>
            </a:pPr>
            <a:endParaRPr lang="es-PE" sz="2400" dirty="0">
              <a:solidFill>
                <a:schemeClr val="accent5">
                  <a:lumMod val="75000"/>
                </a:schemeClr>
              </a:solidFill>
            </a:endParaRPr>
          </a:p>
          <a:p>
            <a:pPr marL="342900" indent="-342900">
              <a:lnSpc>
                <a:spcPct val="90000"/>
              </a:lnSpc>
              <a:buFont typeface="Wingdings" panose="05000000000000000000" pitchFamily="2" charset="2"/>
              <a:buChar char="ü"/>
            </a:pPr>
            <a:r>
              <a:rPr lang="es-PE" sz="2400" dirty="0">
                <a:solidFill>
                  <a:schemeClr val="accent5">
                    <a:lumMod val="75000"/>
                  </a:schemeClr>
                </a:solidFill>
              </a:rPr>
              <a:t>El código de inmueble se obtiene cuando el predio es inscrito en el Margesí de Bienes Inmuebles del MINEDU.</a:t>
            </a:r>
          </a:p>
        </p:txBody>
      </p:sp>
    </p:spTree>
    <p:extLst>
      <p:ext uri="{BB962C8B-B14F-4D97-AF65-F5344CB8AC3E}">
        <p14:creationId xmlns:p14="http://schemas.microsoft.com/office/powerpoint/2010/main" val="30961920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526" y="795270"/>
            <a:ext cx="4080641" cy="572508"/>
          </a:xfrm>
        </p:spPr>
        <p:txBody>
          <a:bodyPr>
            <a:normAutofit/>
          </a:bodyPr>
          <a:lstStyle/>
          <a:p>
            <a:r>
              <a:rPr lang="es-PE" sz="2900" b="1" dirty="0">
                <a:solidFill>
                  <a:srgbClr val="C00000"/>
                </a:solidFill>
                <a:latin typeface="+mn-lt"/>
              </a:rPr>
              <a:t>¿Qué es una edificación?</a:t>
            </a:r>
            <a:endParaRPr lang="es-PE" sz="2900" dirty="0">
              <a:latin typeface="+mn-lt"/>
            </a:endParaRPr>
          </a:p>
        </p:txBody>
      </p:sp>
      <p:sp>
        <p:nvSpPr>
          <p:cNvPr id="3" name="Marcador de contenido 2"/>
          <p:cNvSpPr>
            <a:spLocks noGrp="1"/>
          </p:cNvSpPr>
          <p:nvPr>
            <p:ph idx="1"/>
          </p:nvPr>
        </p:nvSpPr>
        <p:spPr>
          <a:xfrm>
            <a:off x="794084" y="1618991"/>
            <a:ext cx="4415590" cy="4216699"/>
          </a:xfrm>
        </p:spPr>
        <p:txBody>
          <a:bodyPr>
            <a:noAutofit/>
          </a:bodyPr>
          <a:lstStyle/>
          <a:p>
            <a:pPr indent="0" algn="just">
              <a:lnSpc>
                <a:spcPct val="100000"/>
              </a:lnSpc>
              <a:spcAft>
                <a:spcPts val="0"/>
              </a:spcAft>
              <a:buNone/>
            </a:pPr>
            <a:r>
              <a:rPr lang="es-PE" sz="2400" dirty="0">
                <a:solidFill>
                  <a:schemeClr val="accent5">
                    <a:lumMod val="75000"/>
                  </a:schemeClr>
                </a:solidFill>
                <a:ea typeface="Calibri" panose="020F0502020204030204" pitchFamily="34" charset="0"/>
                <a:cs typeface="Lucida Sans Unicode" panose="020B0602030504020204" pitchFamily="34" charset="0"/>
              </a:rPr>
              <a:t>Son aquellas construcciones fijas hechas con materiales resistentes y está constituida por uno o más ambientes con muros y/o techos en común, distribuidos en uno o mas pisos y cuyo destino es albergar actividades humanas. Todas las edificaciones deben registrarse independientemente del material estructural que tenga en su construcción.  </a:t>
            </a:r>
          </a:p>
        </p:txBody>
      </p:sp>
      <p:pic>
        <p:nvPicPr>
          <p:cNvPr id="4" name="Imagen 3"/>
          <p:cNvPicPr>
            <a:picLocks noChangeAspect="1"/>
          </p:cNvPicPr>
          <p:nvPr/>
        </p:nvPicPr>
        <p:blipFill>
          <a:blip r:embed="rId2"/>
          <a:stretch>
            <a:fillRect/>
          </a:stretch>
        </p:blipFill>
        <p:spPr>
          <a:xfrm>
            <a:off x="5482349" y="1794192"/>
            <a:ext cx="6269259" cy="3668807"/>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9" name="Imagen 8"/>
          <p:cNvPicPr>
            <a:picLocks noChangeAspect="1"/>
          </p:cNvPicPr>
          <p:nvPr/>
        </p:nvPicPr>
        <p:blipFill>
          <a:blip r:embed="rId3"/>
          <a:stretch>
            <a:fillRect/>
          </a:stretch>
        </p:blipFill>
        <p:spPr>
          <a:xfrm>
            <a:off x="465411" y="544764"/>
            <a:ext cx="1044987" cy="952462"/>
          </a:xfrm>
          <a:prstGeom prst="rect">
            <a:avLst/>
          </a:prstGeom>
        </p:spPr>
      </p:pic>
    </p:spTree>
    <p:extLst>
      <p:ext uri="{BB962C8B-B14F-4D97-AF65-F5344CB8AC3E}">
        <p14:creationId xmlns:p14="http://schemas.microsoft.com/office/powerpoint/2010/main" val="40448014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51190" y="1196031"/>
            <a:ext cx="2721429" cy="5311034"/>
            <a:chOff x="251190" y="1196031"/>
            <a:chExt cx="2721429" cy="5311034"/>
          </a:xfrm>
        </p:grpSpPr>
        <p:sp>
          <p:nvSpPr>
            <p:cNvPr id="5" name="Elipse 4">
              <a:extLst>
                <a:ext uri="{FF2B5EF4-FFF2-40B4-BE49-F238E27FC236}">
                  <a16:creationId xmlns:a16="http://schemas.microsoft.com/office/drawing/2014/main" id="{6508B2B0-68FC-4F71-A462-CF89384CEF8D}"/>
                </a:ext>
              </a:extLst>
            </p:cNvPr>
            <p:cNvSpPr/>
            <p:nvPr/>
          </p:nvSpPr>
          <p:spPr>
            <a:xfrm>
              <a:off x="251190" y="5709284"/>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08D4E196-CE67-451A-9087-D51CB043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58" y="1196031"/>
              <a:ext cx="2066101" cy="5071339"/>
            </a:xfrm>
            <a:prstGeom prst="rect">
              <a:avLst/>
            </a:prstGeom>
          </p:spPr>
        </p:pic>
      </p:grpSp>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2" name="Bocadillo: rectángulo con esquinas redondeadas 8">
            <a:extLst>
              <a:ext uri="{FF2B5EF4-FFF2-40B4-BE49-F238E27FC236}">
                <a16:creationId xmlns:a16="http://schemas.microsoft.com/office/drawing/2014/main" id="{7225DBB7-4E91-49ED-B6E6-BC1116641515}"/>
              </a:ext>
            </a:extLst>
          </p:cNvPr>
          <p:cNvSpPr/>
          <p:nvPr/>
        </p:nvSpPr>
        <p:spPr>
          <a:xfrm>
            <a:off x="2457725" y="864270"/>
            <a:ext cx="3397165" cy="663522"/>
          </a:xfrm>
          <a:prstGeom prst="wedgeRoundRectCallout">
            <a:avLst>
              <a:gd name="adj1" fmla="val -67452"/>
              <a:gd name="adj2" fmla="val 117006"/>
              <a:gd name="adj3" fmla="val 16667"/>
            </a:avLst>
          </a:prstGeom>
          <a:solidFill>
            <a:srgbClr val="FAB900"/>
          </a:solidFill>
          <a:ln>
            <a:solidFill>
              <a:srgbClr val="FAB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2400" b="1" dirty="0">
                <a:solidFill>
                  <a:srgbClr val="014898"/>
                </a:solidFill>
              </a:rPr>
              <a:t>En términos generales: </a:t>
            </a:r>
          </a:p>
        </p:txBody>
      </p:sp>
      <p:sp>
        <p:nvSpPr>
          <p:cNvPr id="13" name="Rectángulo 12">
            <a:extLst>
              <a:ext uri="{FF2B5EF4-FFF2-40B4-BE49-F238E27FC236}">
                <a16:creationId xmlns:a16="http://schemas.microsoft.com/office/drawing/2014/main" id="{E558E439-5AAE-402F-BBCC-662E15182186}"/>
              </a:ext>
            </a:extLst>
          </p:cNvPr>
          <p:cNvSpPr/>
          <p:nvPr/>
        </p:nvSpPr>
        <p:spPr>
          <a:xfrm>
            <a:off x="2972619" y="1789805"/>
            <a:ext cx="8000180" cy="4154984"/>
          </a:xfrm>
          <a:prstGeom prst="rect">
            <a:avLst/>
          </a:prstGeom>
        </p:spPr>
        <p:txBody>
          <a:bodyPr wrap="square">
            <a:spAutoFit/>
          </a:bodyPr>
          <a:lstStyle/>
          <a:p>
            <a:pPr marL="342900" indent="-342900">
              <a:buFont typeface="Wingdings" panose="05000000000000000000" pitchFamily="2" charset="2"/>
              <a:buChar char="ü"/>
            </a:pPr>
            <a:r>
              <a:rPr lang="es-PE" sz="2400" dirty="0">
                <a:solidFill>
                  <a:schemeClr val="accent5">
                    <a:lumMod val="75000"/>
                  </a:schemeClr>
                </a:solidFill>
              </a:rPr>
              <a:t>Considere edificaciones los pabellones de aulas,</a:t>
            </a:r>
            <a:r>
              <a:rPr lang="es-PE" sz="2400" dirty="0">
                <a:solidFill>
                  <a:schemeClr val="accent5">
                    <a:lumMod val="75000"/>
                  </a:schemeClr>
                </a:solidFill>
                <a:ea typeface="Calibri" panose="020F0502020204030204" pitchFamily="34" charset="0"/>
                <a:cs typeface="Lucida Sans Unicode" panose="020B0602030504020204" pitchFamily="34" charset="0"/>
              </a:rPr>
              <a:t> pabellón administrativo, módulos de baño, caseta de seguridad, módulos prefabricados, auditorios, etc.</a:t>
            </a:r>
          </a:p>
          <a:p>
            <a:pPr marL="342900" indent="-342900">
              <a:buFont typeface="Wingdings" panose="05000000000000000000" pitchFamily="2" charset="2"/>
              <a:buChar char="ü"/>
            </a:pPr>
            <a:r>
              <a:rPr lang="es-PE" sz="2400" dirty="0">
                <a:solidFill>
                  <a:schemeClr val="accent5">
                    <a:lumMod val="75000"/>
                  </a:schemeClr>
                </a:solidFill>
                <a:ea typeface="Calibri" panose="020F0502020204030204" pitchFamily="34" charset="0"/>
                <a:cs typeface="Lucida Sans Unicode" panose="020B0602030504020204" pitchFamily="34" charset="0"/>
              </a:rPr>
              <a:t>Considere además las </a:t>
            </a:r>
            <a:r>
              <a:rPr lang="es-PE" sz="2400" b="1" dirty="0">
                <a:solidFill>
                  <a:schemeClr val="accent5">
                    <a:lumMod val="75000"/>
                  </a:schemeClr>
                </a:solidFill>
                <a:ea typeface="Calibri" panose="020F0502020204030204" pitchFamily="34" charset="0"/>
                <a:cs typeface="Lucida Sans Unicode" panose="020B0602030504020204" pitchFamily="34" charset="0"/>
              </a:rPr>
              <a:t>construcciones aisladas </a:t>
            </a:r>
            <a:r>
              <a:rPr lang="es-PE" sz="2400" dirty="0">
                <a:solidFill>
                  <a:schemeClr val="accent5">
                    <a:lumMod val="75000"/>
                  </a:schemeClr>
                </a:solidFill>
                <a:ea typeface="Calibri" panose="020F0502020204030204" pitchFamily="34" charset="0"/>
                <a:cs typeface="Lucida Sans Unicode" panose="020B0602030504020204" pitchFamily="34" charset="0"/>
              </a:rPr>
              <a:t>como depósitos, almacén, caseta de baños, quioscos,  </a:t>
            </a:r>
            <a:r>
              <a:rPr lang="es-PE" sz="2400" b="1" dirty="0">
                <a:solidFill>
                  <a:schemeClr val="accent5">
                    <a:lumMod val="75000"/>
                  </a:schemeClr>
                </a:solidFill>
                <a:ea typeface="Calibri" panose="020F0502020204030204" pitchFamily="34" charset="0"/>
                <a:cs typeface="Lucida Sans Unicode" panose="020B0602030504020204" pitchFamily="34" charset="0"/>
              </a:rPr>
              <a:t>siempre y cuando</a:t>
            </a:r>
            <a:r>
              <a:rPr lang="es-PE" sz="2400" dirty="0">
                <a:solidFill>
                  <a:schemeClr val="accent5">
                    <a:lumMod val="75000"/>
                  </a:schemeClr>
                </a:solidFill>
                <a:ea typeface="Calibri" panose="020F0502020204030204" pitchFamily="34" charset="0"/>
                <a:cs typeface="Lucida Sans Unicode" panose="020B0602030504020204" pitchFamily="34" charset="0"/>
              </a:rPr>
              <a:t>, se encuentren </a:t>
            </a:r>
            <a:r>
              <a:rPr lang="es-PE" sz="2400" b="1" dirty="0">
                <a:solidFill>
                  <a:schemeClr val="accent5">
                    <a:lumMod val="75000"/>
                  </a:schemeClr>
                </a:solidFill>
                <a:ea typeface="Calibri" panose="020F0502020204030204" pitchFamily="34" charset="0"/>
                <a:cs typeface="Lucida Sans Unicode" panose="020B0602030504020204" pitchFamily="34" charset="0"/>
              </a:rPr>
              <a:t>dentro del local o del terreno </a:t>
            </a:r>
            <a:r>
              <a:rPr lang="es-PE" sz="2400" dirty="0">
                <a:solidFill>
                  <a:schemeClr val="accent5">
                    <a:lumMod val="75000"/>
                  </a:schemeClr>
                </a:solidFill>
                <a:ea typeface="Calibri" panose="020F0502020204030204" pitchFamily="34" charset="0"/>
                <a:cs typeface="Lucida Sans Unicode" panose="020B0602030504020204" pitchFamily="34" charset="0"/>
              </a:rPr>
              <a:t>que ocupa el local educativo</a:t>
            </a:r>
            <a:endParaRPr lang="es-PE" sz="2400" dirty="0">
              <a:solidFill>
                <a:schemeClr val="accent5">
                  <a:lumMod val="75000"/>
                </a:schemeClr>
              </a:solidFill>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es-PE" sz="2400" dirty="0">
                <a:solidFill>
                  <a:schemeClr val="accent5">
                    <a:lumMod val="75000"/>
                  </a:schemeClr>
                </a:solidFill>
              </a:rPr>
              <a:t> El patio no se considera como edificación sino como un ambiente abierto y se investiga en el capitulo 600:</a:t>
            </a:r>
            <a:r>
              <a:rPr lang="es-ES" sz="2400" dirty="0">
                <a:solidFill>
                  <a:schemeClr val="accent5">
                    <a:lumMod val="75000"/>
                  </a:schemeClr>
                </a:solidFill>
                <a:ea typeface="Calibri" panose="020F0502020204030204" pitchFamily="34" charset="0"/>
                <a:cs typeface="Lucida Sans Unicode" panose="020B0602030504020204" pitchFamily="34" charset="0"/>
              </a:rPr>
              <a:t>CARACTERÍSTICAS DEL RESTO DE ESPACIOS EDUCATIVOS Y ESPACIOS ADMINISTRATIVOS EN EL LOCAL EDUCATIVO</a:t>
            </a:r>
            <a:endParaRPr lang="es-PE" sz="2400" dirty="0">
              <a:solidFill>
                <a:schemeClr val="accent5">
                  <a:lumMod val="75000"/>
                </a:schemeClr>
              </a:solidFill>
              <a:ea typeface="Calibri" panose="020F0502020204030204" pitchFamily="34" charset="0"/>
              <a:cs typeface="Lucida Sans Unicode" panose="020B0602030504020204" pitchFamily="34" charset="0"/>
            </a:endParaRPr>
          </a:p>
        </p:txBody>
      </p:sp>
    </p:spTree>
    <p:extLst>
      <p:ext uri="{BB962C8B-B14F-4D97-AF65-F5344CB8AC3E}">
        <p14:creationId xmlns:p14="http://schemas.microsoft.com/office/powerpoint/2010/main" val="198361097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p:nvPr/>
        </p:nvPicPr>
        <p:blipFill rotWithShape="1">
          <a:blip r:embed="rId2"/>
          <a:srcRect l="11561" t="46511" r="21978" b="31886"/>
          <a:stretch/>
        </p:blipFill>
        <p:spPr bwMode="auto">
          <a:xfrm>
            <a:off x="665092" y="5373093"/>
            <a:ext cx="4602583" cy="856257"/>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2"/>
          <a:srcRect l="11561" t="46511" r="21978" b="31886"/>
          <a:stretch/>
        </p:blipFill>
        <p:spPr bwMode="auto">
          <a:xfrm>
            <a:off x="6308558" y="1847547"/>
            <a:ext cx="5262214" cy="971763"/>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439003" y="672882"/>
            <a:ext cx="5300459" cy="3113516"/>
          </a:xfrm>
          <a:prstGeom prst="rect">
            <a:avLst/>
          </a:prstGeom>
        </p:spPr>
      </p:pic>
      <p:grpSp>
        <p:nvGrpSpPr>
          <p:cNvPr id="12" name="Group 4"/>
          <p:cNvGrpSpPr>
            <a:grpSpLocks/>
          </p:cNvGrpSpPr>
          <p:nvPr/>
        </p:nvGrpSpPr>
        <p:grpSpPr bwMode="auto">
          <a:xfrm>
            <a:off x="631508" y="247347"/>
            <a:ext cx="146050" cy="77477"/>
            <a:chOff x="1947" y="-5409"/>
            <a:chExt cx="230" cy="122"/>
          </a:xfrm>
        </p:grpSpPr>
        <p:sp>
          <p:nvSpPr>
            <p:cNvPr id="13" name="Freeform 5"/>
            <p:cNvSpPr>
              <a:spLocks/>
            </p:cNvSpPr>
            <p:nvPr/>
          </p:nvSpPr>
          <p:spPr bwMode="auto">
            <a:xfrm>
              <a:off x="1947" y="-5409"/>
              <a:ext cx="230" cy="122"/>
            </a:xfrm>
            <a:custGeom>
              <a:avLst/>
              <a:gdLst>
                <a:gd name="T0" fmla="+- 0 1947 1947"/>
                <a:gd name="T1" fmla="*/ T0 w 230"/>
                <a:gd name="T2" fmla="+- 0 -5287 -5409"/>
                <a:gd name="T3" fmla="*/ -5287 h 122"/>
                <a:gd name="T4" fmla="+- 0 2177 1947"/>
                <a:gd name="T5" fmla="*/ T4 w 230"/>
                <a:gd name="T6" fmla="+- 0 -5287 -5409"/>
                <a:gd name="T7" fmla="*/ -5287 h 122"/>
                <a:gd name="T8" fmla="+- 0 2177 1947"/>
                <a:gd name="T9" fmla="*/ T8 w 230"/>
                <a:gd name="T10" fmla="+- 0 -5409 -5409"/>
                <a:gd name="T11" fmla="*/ -5409 h 122"/>
                <a:gd name="T12" fmla="+- 0 1947 1947"/>
                <a:gd name="T13" fmla="*/ T12 w 230"/>
                <a:gd name="T14" fmla="+- 0 -5409 -5409"/>
                <a:gd name="T15" fmla="*/ -5409 h 122"/>
                <a:gd name="T16" fmla="+- 0 1947 1947"/>
                <a:gd name="T17" fmla="*/ T16 w 230"/>
                <a:gd name="T18" fmla="+- 0 -5287 -5409"/>
                <a:gd name="T19" fmla="*/ -5287 h 122"/>
              </a:gdLst>
              <a:ahLst/>
              <a:cxnLst>
                <a:cxn ang="0">
                  <a:pos x="T1" y="T3"/>
                </a:cxn>
                <a:cxn ang="0">
                  <a:pos x="T5" y="T7"/>
                </a:cxn>
                <a:cxn ang="0">
                  <a:pos x="T9" y="T11"/>
                </a:cxn>
                <a:cxn ang="0">
                  <a:pos x="T13" y="T15"/>
                </a:cxn>
                <a:cxn ang="0">
                  <a:pos x="T17" y="T19"/>
                </a:cxn>
              </a:cxnLst>
              <a:rect l="0" t="0" r="r" b="b"/>
              <a:pathLst>
                <a:path w="230" h="122">
                  <a:moveTo>
                    <a:pt x="0" y="122"/>
                  </a:moveTo>
                  <a:lnTo>
                    <a:pt x="230" y="122"/>
                  </a:lnTo>
                  <a:lnTo>
                    <a:pt x="230" y="0"/>
                  </a:lnTo>
                  <a:lnTo>
                    <a:pt x="0" y="0"/>
                  </a:lnTo>
                  <a:lnTo>
                    <a:pt x="0" y="122"/>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pic>
        <p:nvPicPr>
          <p:cNvPr id="8" name="Imagen 7"/>
          <p:cNvPicPr>
            <a:picLocks noChangeAspect="1"/>
          </p:cNvPicPr>
          <p:nvPr/>
        </p:nvPicPr>
        <p:blipFill>
          <a:blip r:embed="rId4"/>
          <a:stretch>
            <a:fillRect/>
          </a:stretch>
        </p:blipFill>
        <p:spPr>
          <a:xfrm>
            <a:off x="5871411" y="2915562"/>
            <a:ext cx="5999746" cy="3482483"/>
          </a:xfrm>
          <a:prstGeom prst="rect">
            <a:avLst/>
          </a:prstGeom>
        </p:spPr>
      </p:pic>
      <p:grpSp>
        <p:nvGrpSpPr>
          <p:cNvPr id="2" name="Grupo 1"/>
          <p:cNvGrpSpPr/>
          <p:nvPr/>
        </p:nvGrpSpPr>
        <p:grpSpPr>
          <a:xfrm>
            <a:off x="6232358" y="813346"/>
            <a:ext cx="5398168" cy="908424"/>
            <a:chOff x="6232358" y="813346"/>
            <a:chExt cx="5398168" cy="908424"/>
          </a:xfrm>
        </p:grpSpPr>
        <p:sp>
          <p:nvSpPr>
            <p:cNvPr id="9" name="Llamada rectangular 8"/>
            <p:cNvSpPr/>
            <p:nvPr/>
          </p:nvSpPr>
          <p:spPr>
            <a:xfrm>
              <a:off x="6232358" y="813346"/>
              <a:ext cx="5398168" cy="908424"/>
            </a:xfrm>
            <a:prstGeom prst="wedgeRectCallout">
              <a:avLst>
                <a:gd name="adj1" fmla="val -68309"/>
                <a:gd name="adj2" fmla="val 57686"/>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0" name="Rectángulo 9"/>
            <p:cNvSpPr/>
            <p:nvPr/>
          </p:nvSpPr>
          <p:spPr>
            <a:xfrm>
              <a:off x="6296526" y="917632"/>
              <a:ext cx="5198046" cy="707886"/>
            </a:xfrm>
            <a:prstGeom prst="rect">
              <a:avLst/>
            </a:prstGeom>
          </p:spPr>
          <p:txBody>
            <a:bodyPr wrap="square">
              <a:spAutoFit/>
            </a:bodyPr>
            <a:lstStyle/>
            <a:p>
              <a:pPr lvl="0" algn="just"/>
              <a:r>
                <a:rPr lang="es-PE" sz="2000" dirty="0">
                  <a:solidFill>
                    <a:schemeClr val="accent5">
                      <a:lumMod val="50000"/>
                    </a:schemeClr>
                  </a:solidFill>
                  <a:ea typeface="Calibri"/>
                  <a:cs typeface="Calibri"/>
                  <a:sym typeface="Calibri"/>
                </a:rPr>
                <a:t>La Institución Educativa Inicial “</a:t>
              </a:r>
              <a:r>
                <a:rPr lang="es-PE" sz="2000" i="1" dirty="0">
                  <a:solidFill>
                    <a:schemeClr val="accent5">
                      <a:lumMod val="50000"/>
                    </a:schemeClr>
                  </a:solidFill>
                  <a:ea typeface="Calibri"/>
                  <a:cs typeface="Calibri"/>
                  <a:sym typeface="Calibri"/>
                </a:rPr>
                <a:t>Los Naranjos” </a:t>
              </a:r>
              <a:r>
                <a:rPr lang="es-PE" sz="2000" dirty="0">
                  <a:solidFill>
                    <a:schemeClr val="accent5">
                      <a:lumMod val="50000"/>
                    </a:schemeClr>
                  </a:solidFill>
                  <a:ea typeface="Calibri"/>
                  <a:cs typeface="Calibri"/>
                  <a:sym typeface="Calibri"/>
                </a:rPr>
                <a:t>cuenta con 2 edificaciones de un piso cada una.</a:t>
              </a:r>
            </a:p>
          </p:txBody>
        </p:sp>
      </p:grpSp>
      <p:grpSp>
        <p:nvGrpSpPr>
          <p:cNvPr id="3" name="Grupo 2"/>
          <p:cNvGrpSpPr/>
          <p:nvPr/>
        </p:nvGrpSpPr>
        <p:grpSpPr>
          <a:xfrm>
            <a:off x="631508" y="4058448"/>
            <a:ext cx="4636168" cy="1015663"/>
            <a:chOff x="631508" y="4058448"/>
            <a:chExt cx="4636168" cy="1015663"/>
          </a:xfrm>
        </p:grpSpPr>
        <p:sp>
          <p:nvSpPr>
            <p:cNvPr id="11" name="Llamada rectangular 10"/>
            <p:cNvSpPr/>
            <p:nvPr/>
          </p:nvSpPr>
          <p:spPr>
            <a:xfrm>
              <a:off x="631508" y="4058448"/>
              <a:ext cx="4636168" cy="1015663"/>
            </a:xfrm>
            <a:prstGeom prst="wedgeRectCallout">
              <a:avLst>
                <a:gd name="adj1" fmla="val 77385"/>
                <a:gd name="adj2" fmla="val 32963"/>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4" name="Rectángulo 13"/>
            <p:cNvSpPr/>
            <p:nvPr/>
          </p:nvSpPr>
          <p:spPr>
            <a:xfrm>
              <a:off x="704533" y="4058448"/>
              <a:ext cx="4490118" cy="1015663"/>
            </a:xfrm>
            <a:prstGeom prst="rect">
              <a:avLst/>
            </a:prstGeom>
          </p:spPr>
          <p:txBody>
            <a:bodyPr wrap="square">
              <a:spAutoFit/>
            </a:bodyPr>
            <a:lstStyle/>
            <a:p>
              <a:pPr lvl="0" algn="just"/>
              <a:r>
                <a:rPr lang="es-PE" sz="2000" dirty="0">
                  <a:solidFill>
                    <a:schemeClr val="accent5">
                      <a:lumMod val="50000"/>
                    </a:schemeClr>
                  </a:solidFill>
                  <a:ea typeface="Calibri"/>
                  <a:cs typeface="Calibri"/>
                  <a:sym typeface="Calibri"/>
                </a:rPr>
                <a:t>La Institución Educativa primaria</a:t>
              </a:r>
              <a:r>
                <a:rPr lang="es-PE" sz="2000" i="1" dirty="0">
                  <a:solidFill>
                    <a:schemeClr val="accent5">
                      <a:lumMod val="50000"/>
                    </a:schemeClr>
                  </a:solidFill>
                  <a:ea typeface="Calibri"/>
                  <a:cs typeface="Calibri"/>
                  <a:sym typeface="Calibri"/>
                </a:rPr>
                <a:t> </a:t>
              </a:r>
              <a:r>
                <a:rPr lang="es-PE" sz="2000" dirty="0">
                  <a:solidFill>
                    <a:schemeClr val="accent5">
                      <a:lumMod val="50000"/>
                    </a:schemeClr>
                  </a:solidFill>
                  <a:ea typeface="Calibri"/>
                  <a:cs typeface="Calibri"/>
                  <a:sym typeface="Calibri"/>
                </a:rPr>
                <a:t>cuenta con 2 edificaciones, cada una de ellas de dos pisos.</a:t>
              </a:r>
            </a:p>
          </p:txBody>
        </p:sp>
      </p:grpSp>
      <p:grpSp>
        <p:nvGrpSpPr>
          <p:cNvPr id="15" name="Grupo 14"/>
          <p:cNvGrpSpPr/>
          <p:nvPr/>
        </p:nvGrpSpPr>
        <p:grpSpPr>
          <a:xfrm>
            <a:off x="0" y="109247"/>
            <a:ext cx="4659401" cy="338554"/>
            <a:chOff x="0" y="266003"/>
            <a:chExt cx="4659401" cy="338554"/>
          </a:xfrm>
        </p:grpSpPr>
        <p:sp>
          <p:nvSpPr>
            <p:cNvPr id="16" name="Rectángulo 1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7" name="Rectángulo 1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 name="Rectángulo 5"/>
          <p:cNvSpPr/>
          <p:nvPr/>
        </p:nvSpPr>
        <p:spPr>
          <a:xfrm>
            <a:off x="7886700" y="2419997"/>
            <a:ext cx="393700" cy="32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rPr>
              <a:t>2</a:t>
            </a:r>
            <a:endParaRPr lang="es-PE" b="1" dirty="0">
              <a:solidFill>
                <a:srgbClr val="C00000"/>
              </a:solidFill>
            </a:endParaRPr>
          </a:p>
        </p:txBody>
      </p:sp>
      <p:sp>
        <p:nvSpPr>
          <p:cNvPr id="19" name="Rectángulo 18"/>
          <p:cNvSpPr/>
          <p:nvPr/>
        </p:nvSpPr>
        <p:spPr>
          <a:xfrm>
            <a:off x="2119243" y="5865536"/>
            <a:ext cx="393700" cy="32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rPr>
              <a:t>2</a:t>
            </a:r>
            <a:endParaRPr lang="es-PE" b="1" dirty="0">
              <a:solidFill>
                <a:srgbClr val="C00000"/>
              </a:solidFill>
            </a:endParaRPr>
          </a:p>
        </p:txBody>
      </p:sp>
    </p:spTree>
    <p:extLst>
      <p:ext uri="{BB962C8B-B14F-4D97-AF65-F5344CB8AC3E}">
        <p14:creationId xmlns:p14="http://schemas.microsoft.com/office/powerpoint/2010/main" val="189949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p:nvPr/>
        </p:nvPicPr>
        <p:blipFill rotWithShape="1">
          <a:blip r:embed="rId2"/>
          <a:srcRect l="11561" t="46511" r="21978" b="31886"/>
          <a:stretch/>
        </p:blipFill>
        <p:spPr bwMode="auto">
          <a:xfrm>
            <a:off x="665093" y="5168172"/>
            <a:ext cx="4602583" cy="856257"/>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2"/>
          <a:srcRect l="11561" t="46511" r="21978" b="31886"/>
          <a:stretch/>
        </p:blipFill>
        <p:spPr bwMode="auto">
          <a:xfrm>
            <a:off x="6630150" y="1996909"/>
            <a:ext cx="4602583" cy="856257"/>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3"/>
          <a:stretch>
            <a:fillRect/>
          </a:stretch>
        </p:blipFill>
        <p:spPr>
          <a:xfrm>
            <a:off x="6088097" y="3149704"/>
            <a:ext cx="5614903" cy="3401863"/>
          </a:xfrm>
          <a:prstGeom prst="rect">
            <a:avLst/>
          </a:prstGeom>
        </p:spPr>
      </p:pic>
      <p:pic>
        <p:nvPicPr>
          <p:cNvPr id="2" name="Imagen 1"/>
          <p:cNvPicPr>
            <a:picLocks noChangeAspect="1"/>
          </p:cNvPicPr>
          <p:nvPr/>
        </p:nvPicPr>
        <p:blipFill>
          <a:blip r:embed="rId4"/>
          <a:stretch>
            <a:fillRect/>
          </a:stretch>
        </p:blipFill>
        <p:spPr>
          <a:xfrm>
            <a:off x="631508" y="813345"/>
            <a:ext cx="5093853" cy="3001839"/>
          </a:xfrm>
          <a:prstGeom prst="rect">
            <a:avLst/>
          </a:prstGeom>
        </p:spPr>
      </p:pic>
      <p:grpSp>
        <p:nvGrpSpPr>
          <p:cNvPr id="12" name="Group 4"/>
          <p:cNvGrpSpPr>
            <a:grpSpLocks/>
          </p:cNvGrpSpPr>
          <p:nvPr/>
        </p:nvGrpSpPr>
        <p:grpSpPr bwMode="auto">
          <a:xfrm>
            <a:off x="631508" y="247347"/>
            <a:ext cx="146050" cy="77477"/>
            <a:chOff x="1947" y="-5409"/>
            <a:chExt cx="230" cy="122"/>
          </a:xfrm>
        </p:grpSpPr>
        <p:sp>
          <p:nvSpPr>
            <p:cNvPr id="13" name="Freeform 5"/>
            <p:cNvSpPr>
              <a:spLocks/>
            </p:cNvSpPr>
            <p:nvPr/>
          </p:nvSpPr>
          <p:spPr bwMode="auto">
            <a:xfrm>
              <a:off x="1947" y="-5409"/>
              <a:ext cx="230" cy="122"/>
            </a:xfrm>
            <a:custGeom>
              <a:avLst/>
              <a:gdLst>
                <a:gd name="T0" fmla="+- 0 1947 1947"/>
                <a:gd name="T1" fmla="*/ T0 w 230"/>
                <a:gd name="T2" fmla="+- 0 -5287 -5409"/>
                <a:gd name="T3" fmla="*/ -5287 h 122"/>
                <a:gd name="T4" fmla="+- 0 2177 1947"/>
                <a:gd name="T5" fmla="*/ T4 w 230"/>
                <a:gd name="T6" fmla="+- 0 -5287 -5409"/>
                <a:gd name="T7" fmla="*/ -5287 h 122"/>
                <a:gd name="T8" fmla="+- 0 2177 1947"/>
                <a:gd name="T9" fmla="*/ T8 w 230"/>
                <a:gd name="T10" fmla="+- 0 -5409 -5409"/>
                <a:gd name="T11" fmla="*/ -5409 h 122"/>
                <a:gd name="T12" fmla="+- 0 1947 1947"/>
                <a:gd name="T13" fmla="*/ T12 w 230"/>
                <a:gd name="T14" fmla="+- 0 -5409 -5409"/>
                <a:gd name="T15" fmla="*/ -5409 h 122"/>
                <a:gd name="T16" fmla="+- 0 1947 1947"/>
                <a:gd name="T17" fmla="*/ T16 w 230"/>
                <a:gd name="T18" fmla="+- 0 -5287 -5409"/>
                <a:gd name="T19" fmla="*/ -5287 h 122"/>
              </a:gdLst>
              <a:ahLst/>
              <a:cxnLst>
                <a:cxn ang="0">
                  <a:pos x="T1" y="T3"/>
                </a:cxn>
                <a:cxn ang="0">
                  <a:pos x="T5" y="T7"/>
                </a:cxn>
                <a:cxn ang="0">
                  <a:pos x="T9" y="T11"/>
                </a:cxn>
                <a:cxn ang="0">
                  <a:pos x="T13" y="T15"/>
                </a:cxn>
                <a:cxn ang="0">
                  <a:pos x="T17" y="T19"/>
                </a:cxn>
              </a:cxnLst>
              <a:rect l="0" t="0" r="r" b="b"/>
              <a:pathLst>
                <a:path w="230" h="122">
                  <a:moveTo>
                    <a:pt x="0" y="122"/>
                  </a:moveTo>
                  <a:lnTo>
                    <a:pt x="230" y="122"/>
                  </a:lnTo>
                  <a:lnTo>
                    <a:pt x="230" y="0"/>
                  </a:lnTo>
                  <a:lnTo>
                    <a:pt x="0" y="0"/>
                  </a:lnTo>
                  <a:lnTo>
                    <a:pt x="0" y="122"/>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4" name="Grupo 3"/>
          <p:cNvGrpSpPr/>
          <p:nvPr/>
        </p:nvGrpSpPr>
        <p:grpSpPr>
          <a:xfrm>
            <a:off x="6232358" y="813345"/>
            <a:ext cx="5398168" cy="1119950"/>
            <a:chOff x="6232358" y="813345"/>
            <a:chExt cx="5398168" cy="1119950"/>
          </a:xfrm>
        </p:grpSpPr>
        <p:sp>
          <p:nvSpPr>
            <p:cNvPr id="9" name="Llamada rectangular 8"/>
            <p:cNvSpPr/>
            <p:nvPr/>
          </p:nvSpPr>
          <p:spPr>
            <a:xfrm>
              <a:off x="6232358" y="813345"/>
              <a:ext cx="5398168" cy="1119949"/>
            </a:xfrm>
            <a:prstGeom prst="wedgeRectCallout">
              <a:avLst>
                <a:gd name="adj1" fmla="val -69498"/>
                <a:gd name="adj2" fmla="val 64848"/>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0" name="Rectángulo 9"/>
            <p:cNvSpPr/>
            <p:nvPr/>
          </p:nvSpPr>
          <p:spPr>
            <a:xfrm>
              <a:off x="6296526" y="917632"/>
              <a:ext cx="5198046" cy="1015663"/>
            </a:xfrm>
            <a:prstGeom prst="rect">
              <a:avLst/>
            </a:prstGeom>
          </p:spPr>
          <p:txBody>
            <a:bodyPr wrap="square">
              <a:spAutoFit/>
            </a:bodyPr>
            <a:lstStyle/>
            <a:p>
              <a:pPr lvl="0" algn="just"/>
              <a:r>
                <a:rPr lang="es-PE" sz="2000" dirty="0">
                  <a:solidFill>
                    <a:schemeClr val="accent5">
                      <a:lumMod val="50000"/>
                    </a:schemeClr>
                  </a:solidFill>
                  <a:ea typeface="Calibri"/>
                  <a:cs typeface="Calibri"/>
                  <a:sym typeface="Calibri"/>
                </a:rPr>
                <a:t>El director informa que su Institución Educativa cuenta con 4 módulos prefabricados, cada uno de ellos constituye una edificación..</a:t>
              </a:r>
            </a:p>
          </p:txBody>
        </p:sp>
      </p:grpSp>
      <p:grpSp>
        <p:nvGrpSpPr>
          <p:cNvPr id="5" name="Grupo 4"/>
          <p:cNvGrpSpPr/>
          <p:nvPr/>
        </p:nvGrpSpPr>
        <p:grpSpPr>
          <a:xfrm>
            <a:off x="631508" y="4058448"/>
            <a:ext cx="4636168" cy="1015663"/>
            <a:chOff x="631508" y="4058448"/>
            <a:chExt cx="4636168" cy="1015663"/>
          </a:xfrm>
        </p:grpSpPr>
        <p:sp>
          <p:nvSpPr>
            <p:cNvPr id="11" name="Llamada rectangular 10"/>
            <p:cNvSpPr/>
            <p:nvPr/>
          </p:nvSpPr>
          <p:spPr>
            <a:xfrm>
              <a:off x="631508" y="4058448"/>
              <a:ext cx="4636168" cy="1015663"/>
            </a:xfrm>
            <a:prstGeom prst="wedgeRectCallout">
              <a:avLst>
                <a:gd name="adj1" fmla="val 77385"/>
                <a:gd name="adj2" fmla="val 32963"/>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4" name="Rectángulo 13"/>
            <p:cNvSpPr/>
            <p:nvPr/>
          </p:nvSpPr>
          <p:spPr>
            <a:xfrm>
              <a:off x="704533" y="4058448"/>
              <a:ext cx="4490118" cy="1015663"/>
            </a:xfrm>
            <a:prstGeom prst="rect">
              <a:avLst/>
            </a:prstGeom>
          </p:spPr>
          <p:txBody>
            <a:bodyPr wrap="square">
              <a:spAutoFit/>
            </a:bodyPr>
            <a:lstStyle/>
            <a:p>
              <a:pPr lvl="0" algn="just"/>
              <a:r>
                <a:rPr lang="es-PE" sz="2000" dirty="0">
                  <a:solidFill>
                    <a:schemeClr val="accent5">
                      <a:lumMod val="50000"/>
                    </a:schemeClr>
                  </a:solidFill>
                  <a:ea typeface="Calibri"/>
                  <a:cs typeface="Calibri"/>
                  <a:sym typeface="Calibri"/>
                </a:rPr>
                <a:t>Para este caso la institución educativa cuenta con 3 módulos prefabricados, cada una de ellos de 1 piso.</a:t>
              </a:r>
            </a:p>
          </p:txBody>
        </p:sp>
      </p:grpSp>
      <p:grpSp>
        <p:nvGrpSpPr>
          <p:cNvPr id="15" name="Grupo 14"/>
          <p:cNvGrpSpPr/>
          <p:nvPr/>
        </p:nvGrpSpPr>
        <p:grpSpPr>
          <a:xfrm>
            <a:off x="0" y="109247"/>
            <a:ext cx="4659401" cy="338554"/>
            <a:chOff x="0" y="266003"/>
            <a:chExt cx="4659401" cy="338554"/>
          </a:xfrm>
        </p:grpSpPr>
        <p:sp>
          <p:nvSpPr>
            <p:cNvPr id="16" name="Rectángulo 1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7" name="Rectángulo 1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9" name="Rectángulo 18"/>
          <p:cNvSpPr/>
          <p:nvPr/>
        </p:nvSpPr>
        <p:spPr>
          <a:xfrm>
            <a:off x="8026400" y="2507000"/>
            <a:ext cx="393700" cy="32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rPr>
              <a:t>4</a:t>
            </a:r>
            <a:endParaRPr lang="es-PE" b="1" dirty="0">
              <a:solidFill>
                <a:srgbClr val="C00000"/>
              </a:solidFill>
            </a:endParaRPr>
          </a:p>
        </p:txBody>
      </p:sp>
      <p:sp>
        <p:nvSpPr>
          <p:cNvPr id="20" name="Rectángulo 19"/>
          <p:cNvSpPr/>
          <p:nvPr/>
        </p:nvSpPr>
        <p:spPr>
          <a:xfrm>
            <a:off x="2084318" y="5662976"/>
            <a:ext cx="393700" cy="32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C00000"/>
                </a:solidFill>
              </a:rPr>
              <a:t>3</a:t>
            </a:r>
            <a:endParaRPr lang="es-PE" b="1" dirty="0">
              <a:solidFill>
                <a:srgbClr val="C00000"/>
              </a:solidFill>
            </a:endParaRPr>
          </a:p>
        </p:txBody>
      </p:sp>
    </p:spTree>
    <p:extLst>
      <p:ext uri="{BB962C8B-B14F-4D97-AF65-F5344CB8AC3E}">
        <p14:creationId xmlns:p14="http://schemas.microsoft.com/office/powerpoint/2010/main" val="2132808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7815252" y="4757428"/>
            <a:ext cx="1816100" cy="889000"/>
            <a:chOff x="6743837" y="3644900"/>
            <a:chExt cx="1778000" cy="889000"/>
          </a:xfrm>
        </p:grpSpPr>
        <p:sp>
          <p:nvSpPr>
            <p:cNvPr id="12" name="Cubo 11"/>
            <p:cNvSpPr/>
            <p:nvPr/>
          </p:nvSpPr>
          <p:spPr>
            <a:xfrm>
              <a:off x="6743837" y="3644900"/>
              <a:ext cx="1143000" cy="8890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bo 9"/>
            <p:cNvSpPr/>
            <p:nvPr/>
          </p:nvSpPr>
          <p:spPr>
            <a:xfrm>
              <a:off x="7670937" y="3644900"/>
              <a:ext cx="850900" cy="8890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4" name="Grupo 3"/>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 name="Rectángulo 6"/>
          <p:cNvSpPr/>
          <p:nvPr/>
        </p:nvSpPr>
        <p:spPr>
          <a:xfrm>
            <a:off x="1790700" y="1697672"/>
            <a:ext cx="9423400" cy="4441397"/>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3" name="Grupo 22"/>
          <p:cNvGrpSpPr/>
          <p:nvPr/>
        </p:nvGrpSpPr>
        <p:grpSpPr>
          <a:xfrm>
            <a:off x="4776461" y="1859499"/>
            <a:ext cx="2835813" cy="789434"/>
            <a:chOff x="4670154" y="1797050"/>
            <a:chExt cx="2477602" cy="704850"/>
          </a:xfrm>
        </p:grpSpPr>
        <p:sp>
          <p:nvSpPr>
            <p:cNvPr id="9" name="Cubo 8"/>
            <p:cNvSpPr/>
            <p:nvPr/>
          </p:nvSpPr>
          <p:spPr>
            <a:xfrm>
              <a:off x="4670154" y="1803400"/>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Cubo 18"/>
            <p:cNvSpPr/>
            <p:nvPr/>
          </p:nvSpPr>
          <p:spPr>
            <a:xfrm>
              <a:off x="5380524" y="1803400"/>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Cubo 19"/>
            <p:cNvSpPr/>
            <p:nvPr/>
          </p:nvSpPr>
          <p:spPr>
            <a:xfrm>
              <a:off x="6164335" y="1797050"/>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4" name="Grupo 23"/>
          <p:cNvGrpSpPr/>
          <p:nvPr/>
        </p:nvGrpSpPr>
        <p:grpSpPr>
          <a:xfrm>
            <a:off x="2620139" y="3136448"/>
            <a:ext cx="1781034" cy="1260413"/>
            <a:chOff x="2647677" y="2813112"/>
            <a:chExt cx="1781034" cy="1260413"/>
          </a:xfrm>
        </p:grpSpPr>
        <p:sp>
          <p:nvSpPr>
            <p:cNvPr id="17" name="Cubo 16"/>
            <p:cNvSpPr/>
            <p:nvPr/>
          </p:nvSpPr>
          <p:spPr>
            <a:xfrm>
              <a:off x="2647677" y="3375025"/>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bo 17"/>
            <p:cNvSpPr/>
            <p:nvPr/>
          </p:nvSpPr>
          <p:spPr>
            <a:xfrm>
              <a:off x="2647677" y="2816256"/>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Cubo 21"/>
            <p:cNvSpPr/>
            <p:nvPr/>
          </p:nvSpPr>
          <p:spPr>
            <a:xfrm>
              <a:off x="3445017" y="3375025"/>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Cubo 20"/>
            <p:cNvSpPr/>
            <p:nvPr/>
          </p:nvSpPr>
          <p:spPr>
            <a:xfrm>
              <a:off x="3445290" y="2813112"/>
              <a:ext cx="983421" cy="69850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6" name="Grupo 25"/>
          <p:cNvGrpSpPr/>
          <p:nvPr/>
        </p:nvGrpSpPr>
        <p:grpSpPr>
          <a:xfrm>
            <a:off x="8430171" y="2556665"/>
            <a:ext cx="1749011" cy="1249394"/>
            <a:chOff x="7416800" y="2052606"/>
            <a:chExt cx="1749011" cy="1249394"/>
          </a:xfrm>
        </p:grpSpPr>
        <p:sp>
          <p:nvSpPr>
            <p:cNvPr id="11" name="Cubo 10"/>
            <p:cNvSpPr/>
            <p:nvPr/>
          </p:nvSpPr>
          <p:spPr>
            <a:xfrm>
              <a:off x="7429500" y="2647950"/>
              <a:ext cx="1016000" cy="65405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Cubo 12"/>
            <p:cNvSpPr/>
            <p:nvPr/>
          </p:nvSpPr>
          <p:spPr>
            <a:xfrm>
              <a:off x="7416800" y="2060573"/>
              <a:ext cx="711200" cy="746189"/>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Cubo 15"/>
            <p:cNvSpPr/>
            <p:nvPr/>
          </p:nvSpPr>
          <p:spPr>
            <a:xfrm>
              <a:off x="8267701" y="2651124"/>
              <a:ext cx="898110" cy="650876"/>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bo 13"/>
            <p:cNvSpPr/>
            <p:nvPr/>
          </p:nvSpPr>
          <p:spPr>
            <a:xfrm>
              <a:off x="7937500" y="2052606"/>
              <a:ext cx="735496" cy="757330"/>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bo 14"/>
            <p:cNvSpPr/>
            <p:nvPr/>
          </p:nvSpPr>
          <p:spPr>
            <a:xfrm>
              <a:off x="8483600" y="2055780"/>
              <a:ext cx="682211" cy="746187"/>
            </a:xfrm>
            <a:prstGeom prst="cube">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8" name="Arco de bloque 27"/>
          <p:cNvSpPr/>
          <p:nvPr/>
        </p:nvSpPr>
        <p:spPr>
          <a:xfrm rot="6144270">
            <a:off x="1372700" y="2202069"/>
            <a:ext cx="706549" cy="819350"/>
          </a:xfrm>
          <a:prstGeom prst="blockArc">
            <a:avLst>
              <a:gd name="adj1" fmla="val 10800000"/>
              <a:gd name="adj2" fmla="val 20077030"/>
              <a:gd name="adj3" fmla="val 9883"/>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35" name="Rectángulo 34"/>
          <p:cNvSpPr/>
          <p:nvPr/>
        </p:nvSpPr>
        <p:spPr>
          <a:xfrm>
            <a:off x="5230612" y="4063581"/>
            <a:ext cx="616909" cy="273266"/>
          </a:xfrm>
          <a:prstGeom prst="rect">
            <a:avLst/>
          </a:prstGeom>
          <a:solidFill>
            <a:srgbClr val="F3F3F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37" name="Elipse 36"/>
          <p:cNvSpPr/>
          <p:nvPr/>
        </p:nvSpPr>
        <p:spPr>
          <a:xfrm>
            <a:off x="8197405" y="4917068"/>
            <a:ext cx="785340" cy="598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srgbClr val="C00000"/>
                </a:solidFill>
              </a:rPr>
              <a:t>E01</a:t>
            </a:r>
            <a:endParaRPr lang="es-PE" b="1" dirty="0">
              <a:solidFill>
                <a:srgbClr val="C00000"/>
              </a:solidFill>
            </a:endParaRPr>
          </a:p>
        </p:txBody>
      </p:sp>
      <p:sp>
        <p:nvSpPr>
          <p:cNvPr id="39" name="Elipse 38"/>
          <p:cNvSpPr/>
          <p:nvPr/>
        </p:nvSpPr>
        <p:spPr>
          <a:xfrm>
            <a:off x="8723302" y="2889849"/>
            <a:ext cx="785340" cy="598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srgbClr val="C00000"/>
                </a:solidFill>
              </a:rPr>
              <a:t>E02</a:t>
            </a:r>
            <a:endParaRPr lang="es-PE" b="1" dirty="0">
              <a:solidFill>
                <a:srgbClr val="C00000"/>
              </a:solidFill>
            </a:endParaRPr>
          </a:p>
        </p:txBody>
      </p:sp>
      <p:sp>
        <p:nvSpPr>
          <p:cNvPr id="41" name="Elipse 40"/>
          <p:cNvSpPr/>
          <p:nvPr/>
        </p:nvSpPr>
        <p:spPr>
          <a:xfrm>
            <a:off x="5695880" y="2010107"/>
            <a:ext cx="785340" cy="598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srgbClr val="C00000"/>
                </a:solidFill>
              </a:rPr>
              <a:t>E03</a:t>
            </a:r>
            <a:endParaRPr lang="es-PE" b="1" dirty="0">
              <a:solidFill>
                <a:srgbClr val="C00000"/>
              </a:solidFill>
            </a:endParaRPr>
          </a:p>
        </p:txBody>
      </p:sp>
      <p:sp>
        <p:nvSpPr>
          <p:cNvPr id="42" name="Elipse 41"/>
          <p:cNvSpPr/>
          <p:nvPr/>
        </p:nvSpPr>
        <p:spPr>
          <a:xfrm>
            <a:off x="3049731" y="3428010"/>
            <a:ext cx="785340" cy="598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solidFill>
                  <a:srgbClr val="C00000"/>
                </a:solidFill>
              </a:rPr>
              <a:t>E04</a:t>
            </a:r>
            <a:endParaRPr lang="es-PE" b="1" dirty="0">
              <a:solidFill>
                <a:srgbClr val="C00000"/>
              </a:solidFill>
            </a:endParaRPr>
          </a:p>
        </p:txBody>
      </p:sp>
      <p:pic>
        <p:nvPicPr>
          <p:cNvPr id="44" name="Imagen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081" y="4837209"/>
            <a:ext cx="914747" cy="1685303"/>
          </a:xfrm>
          <a:prstGeom prst="rect">
            <a:avLst/>
          </a:prstGeom>
        </p:spPr>
      </p:pic>
      <p:grpSp>
        <p:nvGrpSpPr>
          <p:cNvPr id="52" name="Grupo 51"/>
          <p:cNvGrpSpPr/>
          <p:nvPr/>
        </p:nvGrpSpPr>
        <p:grpSpPr>
          <a:xfrm>
            <a:off x="5350688" y="5354307"/>
            <a:ext cx="1295066" cy="753164"/>
            <a:chOff x="4702414" y="4517335"/>
            <a:chExt cx="1295066" cy="753164"/>
          </a:xfrm>
        </p:grpSpPr>
        <p:sp>
          <p:nvSpPr>
            <p:cNvPr id="50" name="Retraso 49"/>
            <p:cNvSpPr/>
            <p:nvPr/>
          </p:nvSpPr>
          <p:spPr>
            <a:xfrm rot="16200000">
              <a:off x="4973365" y="4246384"/>
              <a:ext cx="753164" cy="1295066"/>
            </a:xfrm>
            <a:prstGeom prst="flowChartDelay">
              <a:avLst/>
            </a:prstGeom>
            <a:solidFill>
              <a:schemeClr val="accent4">
                <a:lumMod val="75000"/>
              </a:schemeClr>
            </a:solidFill>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51" name="Rectángulo 50"/>
            <p:cNvSpPr/>
            <p:nvPr/>
          </p:nvSpPr>
          <p:spPr>
            <a:xfrm>
              <a:off x="4794706" y="4665446"/>
              <a:ext cx="1134720" cy="4569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t>Puerta principal</a:t>
              </a:r>
              <a:endParaRPr lang="es-PE" sz="1600" b="1" dirty="0"/>
            </a:p>
          </p:txBody>
        </p:sp>
      </p:grpSp>
      <p:sp>
        <p:nvSpPr>
          <p:cNvPr id="53" name="Título 1"/>
          <p:cNvSpPr txBox="1">
            <a:spLocks/>
          </p:cNvSpPr>
          <p:nvPr/>
        </p:nvSpPr>
        <p:spPr>
          <a:xfrm>
            <a:off x="1371782" y="477785"/>
            <a:ext cx="10655764" cy="836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rgbClr val="C00000"/>
                </a:solidFill>
                <a:latin typeface="+mn-lt"/>
              </a:rPr>
              <a:t>¿Cómo se codifican las edificaciones del local educativo en un </a:t>
            </a:r>
            <a:br>
              <a:rPr lang="es-ES" sz="3200" b="1" dirty="0">
                <a:solidFill>
                  <a:srgbClr val="C00000"/>
                </a:solidFill>
                <a:latin typeface="+mn-lt"/>
              </a:rPr>
            </a:br>
            <a:r>
              <a:rPr lang="es-ES" sz="3200" b="1" dirty="0">
                <a:solidFill>
                  <a:srgbClr val="C00000"/>
                </a:solidFill>
                <a:latin typeface="+mn-lt"/>
              </a:rPr>
              <a:t>plano de mano alzada?</a:t>
            </a:r>
            <a:endParaRPr lang="es-PE" sz="3200" b="1" dirty="0">
              <a:solidFill>
                <a:srgbClr val="C00000"/>
              </a:solidFill>
              <a:latin typeface="+mn-lt"/>
            </a:endParaRPr>
          </a:p>
        </p:txBody>
      </p:sp>
    </p:spTree>
    <p:extLst>
      <p:ext uri="{BB962C8B-B14F-4D97-AF65-F5344CB8AC3E}">
        <p14:creationId xmlns:p14="http://schemas.microsoft.com/office/powerpoint/2010/main" val="3832227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anim calcmode="lin" valueType="num">
                                      <p:cBhvr>
                                        <p:cTn id="32" dur="1000" fill="hold"/>
                                        <p:tgtEl>
                                          <p:spTgt spid="52"/>
                                        </p:tgtEl>
                                        <p:attrNameLst>
                                          <p:attrName>ppt_x</p:attrName>
                                        </p:attrNameLst>
                                      </p:cBhvr>
                                      <p:tavLst>
                                        <p:tav tm="0">
                                          <p:val>
                                            <p:strVal val="#ppt_x"/>
                                          </p:val>
                                        </p:tav>
                                        <p:tav tm="100000">
                                          <p:val>
                                            <p:strVal val="#ppt_x"/>
                                          </p:val>
                                        </p:tav>
                                      </p:tavLst>
                                    </p:anim>
                                    <p:anim calcmode="lin" valueType="num">
                                      <p:cBhvr>
                                        <p:cTn id="3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0" presetClass="path" presetSubtype="0" accel="50000" decel="50000" fill="hold" nodeType="clickEffect">
                                  <p:stCondLst>
                                    <p:cond delay="0"/>
                                  </p:stCondLst>
                                  <p:childTnLst>
                                    <p:animMotion origin="layout" path="M -0.00546 0.02037 C -0.00299 0.08472 0.14857 -0.01852 0.19349 -0.0618 C 0.23855 -0.10509 0.25743 -0.16736 0.26485 -0.23958 C 0.2629 -0.31898 0.25404 -0.3625 0.21875 -0.39259 C 0.18373 -0.42268 0.09649 -0.44444 0.0543 -0.42014 C 0.01211 -0.39583 -0.03437 -0.33981 -0.03424 -0.24699 C -0.03658 -0.19051 0.04206 -0.09213 0.06758 -0.1169 C 0.08972 -0.10185 0.12514 -0.13125 0.13204 -0.15046 C 0.14102 -0.23773 0.10612 -0.2206 0.10782 -0.23333 " pathEditMode="relative" rAng="0" ptsTypes="AAAAAAAAA">
                                      <p:cBhvr>
                                        <p:cTn id="37" dur="2000" fill="hold"/>
                                        <p:tgtEl>
                                          <p:spTgt spid="44"/>
                                        </p:tgtEl>
                                        <p:attrNameLst>
                                          <p:attrName>ppt_x</p:attrName>
                                          <p:attrName>ppt_y</p:attrName>
                                        </p:attrNameLst>
                                      </p:cBhvr>
                                      <p:rCtr x="12070" y="-21551"/>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ppt_x"/>
                                          </p:val>
                                        </p:tav>
                                        <p:tav tm="100000">
                                          <p:val>
                                            <p:strVal val="#ppt_x"/>
                                          </p:val>
                                        </p:tav>
                                      </p:tavLst>
                                    </p:anim>
                                    <p:anim calcmode="lin" valueType="num">
                                      <p:cBhvr additive="base">
                                        <p:cTn id="51" dur="500" fill="hold"/>
                                        <p:tgtEl>
                                          <p:spTgt spid="4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fill="hold"/>
                                        <p:tgtEl>
                                          <p:spTgt spid="42"/>
                                        </p:tgtEl>
                                        <p:attrNameLst>
                                          <p:attrName>ppt_x</p:attrName>
                                        </p:attrNameLst>
                                      </p:cBhvr>
                                      <p:tavLst>
                                        <p:tav tm="0">
                                          <p:val>
                                            <p:strVal val="#ppt_x"/>
                                          </p:val>
                                        </p:tav>
                                        <p:tav tm="100000">
                                          <p:val>
                                            <p:strVal val="#ppt_x"/>
                                          </p:val>
                                        </p:tav>
                                      </p:tavLst>
                                    </p:anim>
                                    <p:anim calcmode="lin" valueType="num">
                                      <p:cBhvr additive="base">
                                        <p:cTn id="5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p:cNvSpPr/>
          <p:nvPr/>
        </p:nvSpPr>
        <p:spPr>
          <a:xfrm>
            <a:off x="9417130" y="5790106"/>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ítulo 1"/>
          <p:cNvSpPr>
            <a:spLocks noGrp="1"/>
          </p:cNvSpPr>
          <p:nvPr>
            <p:ph type="title"/>
          </p:nvPr>
        </p:nvSpPr>
        <p:spPr>
          <a:xfrm>
            <a:off x="1799090" y="879114"/>
            <a:ext cx="7932295" cy="836444"/>
          </a:xfrm>
        </p:spPr>
        <p:txBody>
          <a:bodyPr>
            <a:normAutofit fontScale="90000"/>
          </a:bodyPr>
          <a:lstStyle/>
          <a:p>
            <a:r>
              <a:rPr lang="es-PE" sz="3200" b="1" dirty="0">
                <a:solidFill>
                  <a:srgbClr val="C00000"/>
                </a:solidFill>
                <a:latin typeface="+mn-lt"/>
              </a:rPr>
              <a:t>¿Qué es la Ficha Unificada de Infraestructura Educativa - FUIE?</a:t>
            </a:r>
          </a:p>
        </p:txBody>
      </p:sp>
      <p:sp>
        <p:nvSpPr>
          <p:cNvPr id="2" name="Rectángulo 1"/>
          <p:cNvSpPr/>
          <p:nvPr/>
        </p:nvSpPr>
        <p:spPr>
          <a:xfrm>
            <a:off x="992057" y="1938202"/>
            <a:ext cx="5312490" cy="4154984"/>
          </a:xfrm>
          <a:prstGeom prst="rect">
            <a:avLst/>
          </a:prstGeom>
        </p:spPr>
        <p:txBody>
          <a:bodyPr wrap="square">
            <a:spAutoFit/>
          </a:bodyPr>
          <a:lstStyle/>
          <a:p>
            <a:pPr algn="just"/>
            <a:r>
              <a:rPr lang="es-PE" sz="2400" dirty="0">
                <a:solidFill>
                  <a:schemeClr val="accent5">
                    <a:lumMod val="75000"/>
                  </a:schemeClr>
                </a:solidFill>
              </a:rPr>
              <a:t>La Ficha Unificada de Infraestructura Educativa es un instrumento de diagnóstico del Ministerio de Educación que nos permite conocer la situación real del nivel de infraestructura en las cuales se encuentra funcionando los locales educativos.</a:t>
            </a:r>
          </a:p>
          <a:p>
            <a:pPr algn="just"/>
            <a:r>
              <a:rPr lang="es-PE" sz="2400" dirty="0">
                <a:solidFill>
                  <a:schemeClr val="accent5">
                    <a:lumMod val="75000"/>
                  </a:schemeClr>
                </a:solidFill>
              </a:rPr>
              <a:t>Los resultados permiten que se orienten acciones priorizadas emprendidas por el sector de acuerdo con las necesidades de cada local educativo.</a:t>
            </a:r>
          </a:p>
        </p:txBody>
      </p:sp>
      <p:pic>
        <p:nvPicPr>
          <p:cNvPr id="7" name="Imagen 6">
            <a:extLst>
              <a:ext uri="{FF2B5EF4-FFF2-40B4-BE49-F238E27FC236}">
                <a16:creationId xmlns:a16="http://schemas.microsoft.com/office/drawing/2014/main" id="{08D4E196-CE67-451A-9087-D51CB0435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82770" y="949351"/>
            <a:ext cx="2196112" cy="5390457"/>
          </a:xfrm>
          <a:prstGeom prst="rect">
            <a:avLst/>
          </a:prstGeom>
        </p:spPr>
      </p:pic>
      <p:pic>
        <p:nvPicPr>
          <p:cNvPr id="5" name="Imagen 4"/>
          <p:cNvPicPr/>
          <p:nvPr/>
        </p:nvPicPr>
        <p:blipFill>
          <a:blip r:embed="rId4">
            <a:extLst>
              <a:ext uri="{28A0092B-C50C-407E-A947-70E740481C1C}">
                <a14:useLocalDpi xmlns:a14="http://schemas.microsoft.com/office/drawing/2010/main" val="0"/>
              </a:ext>
            </a:extLst>
          </a:blip>
          <a:stretch>
            <a:fillRect/>
          </a:stretch>
        </p:blipFill>
        <p:spPr>
          <a:xfrm>
            <a:off x="6476122" y="1645320"/>
            <a:ext cx="3342439" cy="4472652"/>
          </a:xfrm>
          <a:prstGeom prst="rect">
            <a:avLst/>
          </a:prstGeom>
          <a:ln>
            <a:solidFill>
              <a:srgbClr val="002060"/>
            </a:solidFill>
          </a:ln>
        </p:spPr>
      </p:pic>
      <p:grpSp>
        <p:nvGrpSpPr>
          <p:cNvPr id="9" name="Grupo 8"/>
          <p:cNvGrpSpPr/>
          <p:nvPr/>
        </p:nvGrpSpPr>
        <p:grpSpPr>
          <a:xfrm>
            <a:off x="0" y="122310"/>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3" name="Imagen 2"/>
          <p:cNvPicPr>
            <a:picLocks noChangeAspect="1"/>
          </p:cNvPicPr>
          <p:nvPr/>
        </p:nvPicPr>
        <p:blipFill>
          <a:blip r:embed="rId5"/>
          <a:stretch>
            <a:fillRect/>
          </a:stretch>
        </p:blipFill>
        <p:spPr>
          <a:xfrm>
            <a:off x="658498" y="821807"/>
            <a:ext cx="1048603" cy="951058"/>
          </a:xfrm>
          <a:prstGeom prst="rect">
            <a:avLst/>
          </a:prstGeom>
        </p:spPr>
      </p:pic>
    </p:spTree>
    <p:extLst>
      <p:ext uri="{BB962C8B-B14F-4D97-AF65-F5344CB8AC3E}">
        <p14:creationId xmlns:p14="http://schemas.microsoft.com/office/powerpoint/2010/main" val="41259338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979047" y="449695"/>
            <a:ext cx="7932295" cy="836444"/>
          </a:xfrm>
        </p:spPr>
        <p:txBody>
          <a:bodyPr>
            <a:normAutofit/>
          </a:bodyPr>
          <a:lstStyle/>
          <a:p>
            <a:r>
              <a:rPr lang="es-PE" sz="3200" b="1" dirty="0">
                <a:solidFill>
                  <a:srgbClr val="C00000"/>
                </a:solidFill>
                <a:latin typeface="+mn-lt"/>
              </a:rPr>
              <a:t>Área asignada del terreno</a:t>
            </a:r>
          </a:p>
        </p:txBody>
      </p:sp>
      <p:pic>
        <p:nvPicPr>
          <p:cNvPr id="6" name="Imagen 5"/>
          <p:cNvPicPr/>
          <p:nvPr/>
        </p:nvPicPr>
        <p:blipFill rotWithShape="1">
          <a:blip r:embed="rId3"/>
          <a:srcRect l="30241" t="32886" r="8991" b="5422"/>
          <a:stretch/>
        </p:blipFill>
        <p:spPr bwMode="auto">
          <a:xfrm>
            <a:off x="1226473" y="3075637"/>
            <a:ext cx="5147129" cy="2890611"/>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4"/>
          <a:stretch>
            <a:fillRect/>
          </a:stretch>
        </p:blipFill>
        <p:spPr>
          <a:xfrm>
            <a:off x="7296469" y="2565456"/>
            <a:ext cx="3418067" cy="2880809"/>
          </a:xfrm>
          <a:prstGeom prst="rect">
            <a:avLst/>
          </a:prstGeom>
        </p:spPr>
      </p:pic>
      <p:sp>
        <p:nvSpPr>
          <p:cNvPr id="8" name="Rectángulo 7"/>
          <p:cNvSpPr/>
          <p:nvPr/>
        </p:nvSpPr>
        <p:spPr>
          <a:xfrm>
            <a:off x="979046" y="1224278"/>
            <a:ext cx="10527153" cy="1200329"/>
          </a:xfrm>
          <a:prstGeom prst="rect">
            <a:avLst/>
          </a:prstGeom>
        </p:spPr>
        <p:txBody>
          <a:bodyPr wrap="square">
            <a:spAutoFit/>
          </a:bodyPr>
          <a:lstStyle/>
          <a:p>
            <a:pPr marR="107315" algn="just">
              <a:spcBef>
                <a:spcPts val="600"/>
              </a:spcBef>
              <a:spcAft>
                <a:spcPts val="0"/>
              </a:spcAft>
            </a:pPr>
            <a:r>
              <a:rPr lang="es-PE" sz="2400" dirty="0">
                <a:solidFill>
                  <a:schemeClr val="accent5">
                    <a:lumMod val="75000"/>
                  </a:schemeClr>
                </a:solidFill>
                <a:ea typeface="Arial" panose="020B0604020202020204" pitchFamily="34" charset="0"/>
                <a:cs typeface="Arial" panose="020B0604020202020204" pitchFamily="34" charset="0"/>
              </a:rPr>
              <a:t>Corresponde</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al</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área</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de</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terreno</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sobre</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el</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cual</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se</a:t>
            </a:r>
            <a:r>
              <a:rPr lang="es-PE" sz="2400" spc="-1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encuentran emplazadas</a:t>
            </a:r>
            <a:r>
              <a:rPr lang="es-PE" sz="2400" spc="10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las</a:t>
            </a:r>
            <a:r>
              <a:rPr lang="es-PE" sz="2400" spc="9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edificaciones</a:t>
            </a:r>
            <a:r>
              <a:rPr lang="es-PE" sz="2400" spc="10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que</a:t>
            </a:r>
            <a:r>
              <a:rPr lang="es-PE" sz="2400" spc="9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comprenden</a:t>
            </a:r>
            <a:r>
              <a:rPr lang="es-PE" sz="2400" spc="100"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el</a:t>
            </a:r>
            <a:r>
              <a:rPr lang="es-PE" sz="2400" spc="9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local</a:t>
            </a:r>
            <a:r>
              <a:rPr lang="es-PE" sz="2400" spc="9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educativo.</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Estará</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identificada</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como</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la</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suma</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de</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las</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chemeClr val="accent5">
                    <a:lumMod val="75000"/>
                  </a:schemeClr>
                </a:solidFill>
                <a:ea typeface="Arial" panose="020B0604020202020204" pitchFamily="34" charset="0"/>
                <a:cs typeface="Arial" panose="020B0604020202020204" pitchFamily="34" charset="0"/>
              </a:rPr>
              <a:t>superficies</a:t>
            </a:r>
            <a:r>
              <a:rPr lang="es-PE" sz="2400" spc="165" dirty="0">
                <a:solidFill>
                  <a:schemeClr val="accent5">
                    <a:lumMod val="75000"/>
                  </a:schemeClr>
                </a:solidFill>
                <a:ea typeface="Arial" panose="020B0604020202020204" pitchFamily="34" charset="0"/>
                <a:cs typeface="Arial" panose="020B0604020202020204" pitchFamily="34" charset="0"/>
              </a:rPr>
              <a:t> </a:t>
            </a:r>
            <a:r>
              <a:rPr lang="es-PE" sz="2400" dirty="0">
                <a:solidFill>
                  <a:srgbClr val="1F4E79"/>
                </a:solidFill>
                <a:ea typeface="Arial" panose="020B0604020202020204" pitchFamily="34" charset="0"/>
                <a:cs typeface="Arial" panose="020B0604020202020204" pitchFamily="34" charset="0"/>
              </a:rPr>
              <a:t>techadas</a:t>
            </a:r>
            <a:r>
              <a:rPr lang="es-PE" sz="2400" spc="165" dirty="0">
                <a:solidFill>
                  <a:srgbClr val="1F4E79"/>
                </a:solidFill>
                <a:ea typeface="Arial" panose="020B0604020202020204" pitchFamily="34" charset="0"/>
                <a:cs typeface="Arial" panose="020B0604020202020204" pitchFamily="34" charset="0"/>
              </a:rPr>
              <a:t> </a:t>
            </a:r>
            <a:r>
              <a:rPr lang="es-PE" sz="2400" dirty="0">
                <a:solidFill>
                  <a:srgbClr val="1F4E79"/>
                </a:solidFill>
                <a:ea typeface="Arial" panose="020B0604020202020204" pitchFamily="34" charset="0"/>
                <a:cs typeface="Arial" panose="020B0604020202020204" pitchFamily="34" charset="0"/>
              </a:rPr>
              <a:t>y</a:t>
            </a:r>
            <a:r>
              <a:rPr lang="es-PE" sz="2400" spc="165" dirty="0">
                <a:solidFill>
                  <a:srgbClr val="1F4E79"/>
                </a:solidFill>
                <a:ea typeface="Arial" panose="020B0604020202020204" pitchFamily="34" charset="0"/>
                <a:cs typeface="Arial" panose="020B0604020202020204" pitchFamily="34" charset="0"/>
              </a:rPr>
              <a:t> </a:t>
            </a:r>
            <a:r>
              <a:rPr lang="es-PE" sz="2400" dirty="0">
                <a:solidFill>
                  <a:srgbClr val="1F4E79"/>
                </a:solidFill>
                <a:ea typeface="Arial" panose="020B0604020202020204" pitchFamily="34" charset="0"/>
                <a:cs typeface="Arial" panose="020B0604020202020204" pitchFamily="34" charset="0"/>
              </a:rPr>
              <a:t>sin</a:t>
            </a:r>
            <a:r>
              <a:rPr lang="es-PE" sz="2400" spc="165" dirty="0">
                <a:solidFill>
                  <a:srgbClr val="1F4E79"/>
                </a:solidFill>
                <a:ea typeface="Arial" panose="020B0604020202020204" pitchFamily="34" charset="0"/>
                <a:cs typeface="Arial" panose="020B0604020202020204" pitchFamily="34" charset="0"/>
              </a:rPr>
              <a:t> </a:t>
            </a:r>
            <a:r>
              <a:rPr lang="es-PE" sz="2400" dirty="0">
                <a:solidFill>
                  <a:srgbClr val="1F4E79"/>
                </a:solidFill>
                <a:ea typeface="Arial" panose="020B0604020202020204" pitchFamily="34" charset="0"/>
                <a:cs typeface="Arial" panose="020B0604020202020204" pitchFamily="34" charset="0"/>
              </a:rPr>
              <a:t>techar</a:t>
            </a:r>
            <a:r>
              <a:rPr lang="es-PE" sz="2400" spc="165" dirty="0">
                <a:solidFill>
                  <a:srgbClr val="1F4E79"/>
                </a:solidFill>
                <a:ea typeface="Arial" panose="020B0604020202020204" pitchFamily="34" charset="0"/>
                <a:cs typeface="Arial" panose="020B0604020202020204" pitchFamily="34" charset="0"/>
              </a:rPr>
              <a:t> </a:t>
            </a:r>
            <a:r>
              <a:rPr lang="es-PE" sz="2400" dirty="0">
                <a:solidFill>
                  <a:srgbClr val="1F4E79"/>
                </a:solidFill>
                <a:ea typeface="Arial" panose="020B0604020202020204" pitchFamily="34" charset="0"/>
                <a:cs typeface="Arial" panose="020B0604020202020204" pitchFamily="34" charset="0"/>
              </a:rPr>
              <a:t>de uso</a:t>
            </a:r>
            <a:r>
              <a:rPr lang="es-PE" sz="2400" spc="135" dirty="0">
                <a:solidFill>
                  <a:srgbClr val="1F4E79"/>
                </a:solidFill>
                <a:ea typeface="Arial" panose="020B0604020202020204" pitchFamily="34" charset="0"/>
                <a:cs typeface="Arial" panose="020B0604020202020204" pitchFamily="34" charset="0"/>
              </a:rPr>
              <a:t> </a:t>
            </a:r>
            <a:r>
              <a:rPr lang="es-PE" sz="2400" dirty="0">
                <a:solidFill>
                  <a:srgbClr val="1F4E79"/>
                </a:solidFill>
                <a:ea typeface="Arial" panose="020B0604020202020204" pitchFamily="34" charset="0"/>
                <a:cs typeface="Arial" panose="020B0604020202020204" pitchFamily="34" charset="0"/>
              </a:rPr>
              <a:t>exclusivo del local educativo.</a:t>
            </a:r>
            <a:r>
              <a:rPr lang="es-PE" sz="2400" spc="5" dirty="0">
                <a:solidFill>
                  <a:srgbClr val="1F4E79"/>
                </a:solidFill>
                <a:ea typeface="Arial" panose="020B0604020202020204" pitchFamily="34" charset="0"/>
                <a:cs typeface="Arial" panose="020B0604020202020204" pitchFamily="34" charset="0"/>
              </a:rPr>
              <a:t> </a:t>
            </a:r>
          </a:p>
        </p:txBody>
      </p:sp>
      <p:sp>
        <p:nvSpPr>
          <p:cNvPr id="9" name="Rectángulo 8"/>
          <p:cNvSpPr/>
          <p:nvPr/>
        </p:nvSpPr>
        <p:spPr>
          <a:xfrm>
            <a:off x="979046" y="2565456"/>
            <a:ext cx="1731436" cy="461665"/>
          </a:xfrm>
          <a:prstGeom prst="rect">
            <a:avLst/>
          </a:prstGeom>
        </p:spPr>
        <p:txBody>
          <a:bodyPr wrap="none">
            <a:spAutoFit/>
          </a:bodyPr>
          <a:lstStyle/>
          <a:p>
            <a:r>
              <a:rPr lang="es-PE" sz="2400" b="1" dirty="0">
                <a:solidFill>
                  <a:srgbClr val="1F4E79"/>
                </a:solidFill>
                <a:ea typeface="Times New Roman" panose="02020603050405020304" pitchFamily="18" charset="0"/>
                <a:cs typeface="Arial" panose="020B0604020202020204" pitchFamily="34" charset="0"/>
              </a:rPr>
              <a:t>Por ejemplo</a:t>
            </a:r>
            <a:endParaRPr lang="es-PE" sz="2400" b="1" dirty="0"/>
          </a:p>
        </p:txBody>
      </p:sp>
      <p:grpSp>
        <p:nvGrpSpPr>
          <p:cNvPr id="7" name="Grupo 6"/>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2" name="Imagen 11"/>
          <p:cNvPicPr/>
          <p:nvPr/>
        </p:nvPicPr>
        <p:blipFill rotWithShape="1">
          <a:blip r:embed="rId5"/>
          <a:srcRect l="11560" t="33360" r="34631" b="52144"/>
          <a:stretch/>
        </p:blipFill>
        <p:spPr bwMode="auto">
          <a:xfrm>
            <a:off x="7072947" y="5587113"/>
            <a:ext cx="3795078" cy="823211"/>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8820150" y="5815011"/>
            <a:ext cx="800419" cy="3674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srgbClr val="C00000"/>
                </a:solidFill>
              </a:rPr>
              <a:t>6,400</a:t>
            </a:r>
            <a:endParaRPr lang="es-PE" dirty="0">
              <a:solidFill>
                <a:srgbClr val="C00000"/>
              </a:solidFill>
            </a:endParaRPr>
          </a:p>
        </p:txBody>
      </p:sp>
      <p:sp>
        <p:nvSpPr>
          <p:cNvPr id="13" name="Rectángulo 12"/>
          <p:cNvSpPr/>
          <p:nvPr/>
        </p:nvSpPr>
        <p:spPr>
          <a:xfrm>
            <a:off x="9710315" y="5818609"/>
            <a:ext cx="443336" cy="3674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srgbClr val="C00000"/>
                </a:solidFill>
              </a:rPr>
              <a:t>00</a:t>
            </a:r>
            <a:endParaRPr lang="es-PE" dirty="0">
              <a:solidFill>
                <a:srgbClr val="C00000"/>
              </a:solidFill>
            </a:endParaRPr>
          </a:p>
        </p:txBody>
      </p:sp>
      <p:cxnSp>
        <p:nvCxnSpPr>
          <p:cNvPr id="14" name="Conector recto de flecha 13"/>
          <p:cNvCxnSpPr/>
          <p:nvPr/>
        </p:nvCxnSpPr>
        <p:spPr>
          <a:xfrm>
            <a:off x="2702259" y="4653887"/>
            <a:ext cx="5936776" cy="1161124"/>
          </a:xfrm>
          <a:prstGeom prst="straightConnector1">
            <a:avLst/>
          </a:prstGeom>
          <a:ln w="381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6" name="Elipse 15"/>
          <p:cNvSpPr/>
          <p:nvPr/>
        </p:nvSpPr>
        <p:spPr>
          <a:xfrm>
            <a:off x="1167264" y="4395347"/>
            <a:ext cx="1543218" cy="420048"/>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Tree>
    <p:extLst>
      <p:ext uri="{BB962C8B-B14F-4D97-AF65-F5344CB8AC3E}">
        <p14:creationId xmlns:p14="http://schemas.microsoft.com/office/powerpoint/2010/main" val="10259366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49249" y="610086"/>
            <a:ext cx="7932295" cy="836444"/>
          </a:xfrm>
        </p:spPr>
        <p:txBody>
          <a:bodyPr>
            <a:normAutofit/>
          </a:bodyPr>
          <a:lstStyle/>
          <a:p>
            <a:r>
              <a:rPr lang="es-PE" sz="3200" b="1" dirty="0">
                <a:solidFill>
                  <a:srgbClr val="C00000"/>
                </a:solidFill>
                <a:latin typeface="+mn-lt"/>
              </a:rPr>
              <a:t>Área construida</a:t>
            </a:r>
          </a:p>
        </p:txBody>
      </p:sp>
      <p:sp>
        <p:nvSpPr>
          <p:cNvPr id="2" name="Rectángulo 1"/>
          <p:cNvSpPr/>
          <p:nvPr/>
        </p:nvSpPr>
        <p:spPr>
          <a:xfrm>
            <a:off x="849249" y="1608815"/>
            <a:ext cx="10279961" cy="3570208"/>
          </a:xfrm>
          <a:prstGeom prst="rect">
            <a:avLst/>
          </a:prstGeom>
        </p:spPr>
        <p:txBody>
          <a:bodyPr wrap="square">
            <a:spAutoFit/>
          </a:bodyPr>
          <a:lstStyle/>
          <a:p>
            <a:pPr algn="just">
              <a:spcBef>
                <a:spcPts val="600"/>
              </a:spcBef>
              <a:spcAft>
                <a:spcPts val="0"/>
              </a:spcAft>
            </a:pPr>
            <a:r>
              <a:rPr lang="es-ES" sz="2400" dirty="0">
                <a:solidFill>
                  <a:schemeClr val="accent5">
                    <a:lumMod val="75000"/>
                  </a:schemeClr>
                </a:solidFill>
                <a:ea typeface="Arial" panose="020B0604020202020204" pitchFamily="34" charset="0"/>
              </a:rPr>
              <a:t>Es la superficie </a:t>
            </a:r>
            <a:r>
              <a:rPr lang="es-ES" sz="2400" dirty="0">
                <a:solidFill>
                  <a:schemeClr val="accent5">
                    <a:lumMod val="75000"/>
                  </a:schemeClr>
                </a:solidFill>
                <a:ea typeface="MS Mincho"/>
              </a:rPr>
              <a:t>de terreno en la que  se ha construido la institución educativa incluye edificaciones como aulas y otros ambientes quioscos, sala de profesores, auditorios u otras construcciones pero no incluye jardines.</a:t>
            </a:r>
            <a:endParaRPr lang="es-PE" sz="2400" dirty="0">
              <a:solidFill>
                <a:schemeClr val="accent5">
                  <a:lumMod val="75000"/>
                </a:schemeClr>
              </a:solidFill>
              <a:ea typeface="MS Mincho"/>
            </a:endParaRPr>
          </a:p>
          <a:p>
            <a:pPr marL="342900" lvl="0" indent="-342900" algn="just">
              <a:spcBef>
                <a:spcPts val="600"/>
              </a:spcBef>
              <a:spcAft>
                <a:spcPts val="0"/>
              </a:spcAft>
              <a:buFont typeface="Wingdings" panose="05000000000000000000" pitchFamily="2" charset="2"/>
              <a:buChar char=""/>
            </a:pPr>
            <a:r>
              <a:rPr lang="es-ES" sz="2400" dirty="0">
                <a:solidFill>
                  <a:schemeClr val="accent5">
                    <a:lumMod val="75000"/>
                  </a:schemeClr>
                </a:solidFill>
                <a:ea typeface="MS Mincho"/>
              </a:rPr>
              <a:t>Si una edificación tiene de 2 a más pisos, debe sumar las áreas de cada piso. El resultado debe ser registrado en los casilleros correspondiente.</a:t>
            </a:r>
            <a:endParaRPr lang="es-PE" sz="2400" dirty="0">
              <a:solidFill>
                <a:schemeClr val="accent5">
                  <a:lumMod val="75000"/>
                </a:schemeClr>
              </a:solidFill>
              <a:ea typeface="MS Mincho"/>
            </a:endParaRPr>
          </a:p>
          <a:p>
            <a:pPr marL="342900" lvl="0" indent="-342900" algn="just">
              <a:spcBef>
                <a:spcPts val="600"/>
              </a:spcBef>
              <a:spcAft>
                <a:spcPts val="0"/>
              </a:spcAft>
              <a:buFont typeface="Wingdings" panose="05000000000000000000" pitchFamily="2" charset="2"/>
              <a:buChar char=""/>
            </a:pPr>
            <a:r>
              <a:rPr lang="es-ES" sz="2400" dirty="0">
                <a:solidFill>
                  <a:schemeClr val="accent5">
                    <a:lumMod val="75000"/>
                  </a:schemeClr>
                </a:solidFill>
                <a:ea typeface="Calibri" panose="020F0502020204030204" pitchFamily="34" charset="0"/>
                <a:cs typeface="Century Gothic" panose="020B0502020202020204" pitchFamily="34" charset="0"/>
              </a:rPr>
              <a:t>Para registrar esta información debe de hacer uso de los planos de construcción, acabados u otro que contenga los datos solicitados, de no contar con ello debe proceder a sumar todas las áreas techadas que cuenta el local educativo. </a:t>
            </a:r>
            <a:endParaRPr lang="es-PE" sz="2400" dirty="0">
              <a:solidFill>
                <a:schemeClr val="accent5">
                  <a:lumMod val="75000"/>
                </a:schemeClr>
              </a:solidFill>
              <a:effectLst/>
              <a:ea typeface="Calibri" panose="020F0502020204030204" pitchFamily="34" charset="0"/>
              <a:cs typeface="Century Gothic" panose="020B0502020202020204" pitchFamily="34" charset="0"/>
            </a:endParaRPr>
          </a:p>
        </p:txBody>
      </p:sp>
      <p:grpSp>
        <p:nvGrpSpPr>
          <p:cNvPr id="5" name="Grupo 4"/>
          <p:cNvGrpSpPr/>
          <p:nvPr/>
        </p:nvGrpSpPr>
        <p:grpSpPr>
          <a:xfrm>
            <a:off x="0" y="109247"/>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6577860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726453"/>
            <a:ext cx="10515600" cy="510291"/>
          </a:xfrm>
        </p:spPr>
        <p:txBody>
          <a:bodyPr>
            <a:normAutofit/>
          </a:bodyPr>
          <a:lstStyle/>
          <a:p>
            <a:r>
              <a:rPr lang="es-PE" altLang="es-PE" sz="2800" b="1" dirty="0">
                <a:solidFill>
                  <a:srgbClr val="C00000"/>
                </a:solidFill>
                <a:latin typeface="+mn-lt"/>
                <a:ea typeface="Arial" panose="020B0604020202020204" pitchFamily="34" charset="0"/>
                <a:cs typeface="Times New Roman" panose="02020603050405020304" pitchFamily="18" charset="0"/>
              </a:rPr>
              <a:t>CASO 1</a:t>
            </a:r>
            <a:endParaRPr lang="es-PE" dirty="0"/>
          </a:p>
        </p:txBody>
      </p:sp>
      <p:sp>
        <p:nvSpPr>
          <p:cNvPr id="3" name="Marcador de contenido 2"/>
          <p:cNvSpPr>
            <a:spLocks noGrp="1"/>
          </p:cNvSpPr>
          <p:nvPr>
            <p:ph idx="1"/>
          </p:nvPr>
        </p:nvSpPr>
        <p:spPr>
          <a:xfrm>
            <a:off x="838200" y="1240848"/>
            <a:ext cx="10515600" cy="1104900"/>
          </a:xfrm>
        </p:spPr>
        <p:txBody>
          <a:bodyPr>
            <a:normAutofit/>
          </a:bodyPr>
          <a:lstStyle/>
          <a:p>
            <a:pPr marL="0" indent="0">
              <a:lnSpc>
                <a:spcPct val="120000"/>
              </a:lnSpc>
              <a:buNone/>
            </a:pPr>
            <a:r>
              <a:rPr lang="es-ES" altLang="es-PE" sz="2400" dirty="0">
                <a:solidFill>
                  <a:schemeClr val="accent5">
                    <a:lumMod val="75000"/>
                  </a:schemeClr>
                </a:solidFill>
                <a:ea typeface="Calibri" panose="020F0502020204030204" pitchFamily="34" charset="0"/>
                <a:cs typeface="Century Gothic" panose="020B0502020202020204" pitchFamily="34" charset="0"/>
              </a:rPr>
              <a:t>La institución educativa Santa Rosa esta ubicada en una zona urbano marginal y cuenta con 2 edificaciones:</a:t>
            </a:r>
          </a:p>
          <a:p>
            <a:pPr marL="0" indent="0">
              <a:buNone/>
            </a:pPr>
            <a:endParaRPr lang="es-PE" sz="2400" dirty="0"/>
          </a:p>
        </p:txBody>
      </p:sp>
      <p:sp>
        <p:nvSpPr>
          <p:cNvPr id="4" name="Rectangle 2"/>
          <p:cNvSpPr>
            <a:spLocks noChangeArrowheads="1"/>
          </p:cNvSpPr>
          <p:nvPr/>
        </p:nvSpPr>
        <p:spPr bwMode="auto">
          <a:xfrm>
            <a:off x="838200" y="2483735"/>
            <a:ext cx="5507900" cy="272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19000"/>
              </a:lnSpc>
              <a:spcBef>
                <a:spcPct val="0"/>
              </a:spcBef>
              <a:spcAft>
                <a:spcPct val="0"/>
              </a:spcAft>
              <a:buClrTx/>
              <a:buSzTx/>
              <a:buFontTx/>
              <a:buNone/>
              <a:tabLst/>
            </a:pPr>
            <a:r>
              <a:rPr kumimoji="0" lang="es-ES" altLang="es-PE" sz="2400" b="1" i="0" u="none" strike="noStrike" cap="none" normalizeH="0" baseline="0" dirty="0">
                <a:ln>
                  <a:noFill/>
                </a:ln>
                <a:solidFill>
                  <a:schemeClr val="accent5">
                    <a:lumMod val="75000"/>
                  </a:schemeClr>
                </a:solidFill>
                <a:effectLst/>
                <a:ea typeface="Calibri" panose="020F0502020204030204" pitchFamily="34" charset="0"/>
                <a:cs typeface="Century Gothic" panose="020B0502020202020204" pitchFamily="34" charset="0"/>
              </a:rPr>
              <a:t>Edificación 1</a:t>
            </a:r>
            <a:r>
              <a:rPr kumimoji="0" lang="es-ES" altLang="es-PE" sz="2400" b="0" i="0" u="none" strike="noStrike" cap="none" normalizeH="0" baseline="0" dirty="0">
                <a:ln>
                  <a:noFill/>
                </a:ln>
                <a:solidFill>
                  <a:schemeClr val="accent5">
                    <a:lumMod val="75000"/>
                  </a:schemeClr>
                </a:solidFill>
                <a:effectLst/>
                <a:ea typeface="Calibri" panose="020F0502020204030204" pitchFamily="34" charset="0"/>
                <a:cs typeface="Century Gothic" panose="020B0502020202020204" pitchFamily="34" charset="0"/>
              </a:rPr>
              <a:t>: tiene un piso con un área construida de 500.00 m2.</a:t>
            </a:r>
          </a:p>
          <a:p>
            <a:pPr marL="0" marR="0" lvl="0" indent="0" algn="just" defTabSz="914400" rtl="0" eaLnBrk="0" fontAlgn="base" latinLnBrk="0" hangingPunct="0">
              <a:lnSpc>
                <a:spcPct val="119000"/>
              </a:lnSpc>
              <a:spcBef>
                <a:spcPct val="0"/>
              </a:spcBef>
              <a:spcAft>
                <a:spcPct val="0"/>
              </a:spcAft>
              <a:buClrTx/>
              <a:buSzTx/>
              <a:buFontTx/>
              <a:buNone/>
              <a:tabLst/>
            </a:pPr>
            <a:endParaRPr lang="es-ES" altLang="es-PE" sz="2400" dirty="0">
              <a:solidFill>
                <a:schemeClr val="accent5">
                  <a:lumMod val="75000"/>
                </a:schemeClr>
              </a:solidFill>
              <a:ea typeface="Calibri" panose="020F0502020204030204" pitchFamily="34" charset="0"/>
              <a:cs typeface="Century Gothic" panose="020B0502020202020204" pitchFamily="34" charset="0"/>
            </a:endParaRPr>
          </a:p>
          <a:p>
            <a:pPr marL="0" marR="0" lvl="0" indent="0" algn="just" defTabSz="914400" rtl="0" eaLnBrk="0" fontAlgn="base" latinLnBrk="0" hangingPunct="0">
              <a:lnSpc>
                <a:spcPct val="119000"/>
              </a:lnSpc>
              <a:spcBef>
                <a:spcPct val="0"/>
              </a:spcBef>
              <a:spcAft>
                <a:spcPct val="0"/>
              </a:spcAft>
              <a:buClrTx/>
              <a:buSzTx/>
              <a:buFontTx/>
              <a:buNone/>
              <a:tabLst/>
            </a:pPr>
            <a:r>
              <a:rPr kumimoji="0" lang="es-ES" altLang="es-PE" sz="2400" b="1" i="0" u="none" strike="noStrike" cap="none" normalizeH="0" baseline="0" dirty="0">
                <a:ln>
                  <a:noFill/>
                </a:ln>
                <a:solidFill>
                  <a:schemeClr val="accent5">
                    <a:lumMod val="75000"/>
                  </a:schemeClr>
                </a:solidFill>
                <a:effectLst/>
                <a:ea typeface="Calibri" panose="020F0502020204030204" pitchFamily="34" charset="0"/>
                <a:cs typeface="Century Gothic" panose="020B0502020202020204" pitchFamily="34" charset="0"/>
              </a:rPr>
              <a:t>Edificación</a:t>
            </a:r>
            <a:r>
              <a:rPr kumimoji="0" lang="es-ES" altLang="es-PE" sz="2400" b="1" i="0" u="none" strike="noStrike" cap="none" normalizeH="0" dirty="0">
                <a:ln>
                  <a:noFill/>
                </a:ln>
                <a:solidFill>
                  <a:schemeClr val="accent5">
                    <a:lumMod val="75000"/>
                  </a:schemeClr>
                </a:solidFill>
                <a:effectLst/>
                <a:ea typeface="Calibri" panose="020F0502020204030204" pitchFamily="34" charset="0"/>
                <a:cs typeface="Century Gothic" panose="020B0502020202020204" pitchFamily="34" charset="0"/>
              </a:rPr>
              <a:t> 2: </a:t>
            </a:r>
            <a:r>
              <a:rPr kumimoji="0" lang="es-ES" altLang="es-PE" sz="2400" b="0" i="0" u="none" strike="noStrike" cap="none" normalizeH="0" dirty="0">
                <a:ln>
                  <a:noFill/>
                </a:ln>
                <a:solidFill>
                  <a:schemeClr val="accent5">
                    <a:lumMod val="75000"/>
                  </a:schemeClr>
                </a:solidFill>
                <a:effectLst/>
                <a:ea typeface="Calibri" panose="020F0502020204030204" pitchFamily="34" charset="0"/>
                <a:cs typeface="Century Gothic" panose="020B0502020202020204" pitchFamily="34" charset="0"/>
              </a:rPr>
              <a:t>tiene dos pisos; el primer piso con un área construida de 800.50 m2 y el </a:t>
            </a:r>
            <a:r>
              <a:rPr lang="es-ES" altLang="es-PE" sz="2400" dirty="0">
                <a:solidFill>
                  <a:schemeClr val="accent5">
                    <a:lumMod val="75000"/>
                  </a:schemeClr>
                </a:solidFill>
                <a:ea typeface="Calibri" panose="020F0502020204030204" pitchFamily="34" charset="0"/>
                <a:cs typeface="Century Gothic" panose="020B0502020202020204" pitchFamily="34" charset="0"/>
              </a:rPr>
              <a:t>piso dos </a:t>
            </a:r>
            <a:r>
              <a:rPr kumimoji="0" lang="es-ES" altLang="es-PE" sz="2400" b="0" i="0" u="none" strike="noStrike" cap="none" normalizeH="0" dirty="0">
                <a:ln>
                  <a:noFill/>
                </a:ln>
                <a:solidFill>
                  <a:schemeClr val="accent5">
                    <a:lumMod val="75000"/>
                  </a:schemeClr>
                </a:solidFill>
                <a:effectLst/>
                <a:ea typeface="Calibri" panose="020F0502020204030204" pitchFamily="34" charset="0"/>
                <a:cs typeface="Century Gothic" panose="020B0502020202020204" pitchFamily="34" charset="0"/>
              </a:rPr>
              <a:t>de 250.00 m2.</a:t>
            </a:r>
            <a:endParaRPr kumimoji="0" lang="es-ES" altLang="es-PE" sz="2400" b="0" i="0" u="none" strike="noStrike" cap="none" normalizeH="0" baseline="0" dirty="0">
              <a:ln>
                <a:noFill/>
              </a:ln>
              <a:solidFill>
                <a:schemeClr val="accent5">
                  <a:lumMod val="75000"/>
                </a:schemeClr>
              </a:solidFill>
              <a:effectLst/>
              <a:ea typeface="Calibri" panose="020F0502020204030204" pitchFamily="34" charset="0"/>
              <a:cs typeface="Century Gothic" panose="020B0502020202020204" pitchFamily="34" charset="0"/>
            </a:endParaRPr>
          </a:p>
        </p:txBody>
      </p:sp>
      <p:pic>
        <p:nvPicPr>
          <p:cNvPr id="5" name="Imagen 4"/>
          <p:cNvPicPr>
            <a:picLocks noChangeAspect="1"/>
          </p:cNvPicPr>
          <p:nvPr/>
        </p:nvPicPr>
        <p:blipFill>
          <a:blip r:embed="rId2"/>
          <a:stretch>
            <a:fillRect/>
          </a:stretch>
        </p:blipFill>
        <p:spPr>
          <a:xfrm>
            <a:off x="6428522" y="1966688"/>
            <a:ext cx="5145458" cy="3239500"/>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080407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73621" y="722848"/>
            <a:ext cx="3585780" cy="678415"/>
          </a:xfrm>
        </p:spPr>
        <p:txBody>
          <a:bodyPr>
            <a:normAutofit/>
          </a:bodyPr>
          <a:lstStyle/>
          <a:p>
            <a:r>
              <a:rPr lang="es-PE" sz="3200" b="1" dirty="0">
                <a:solidFill>
                  <a:srgbClr val="C00000"/>
                </a:solidFill>
                <a:latin typeface="+mn-lt"/>
              </a:rPr>
              <a:t>Solución del caso 1</a:t>
            </a:r>
          </a:p>
        </p:txBody>
      </p:sp>
      <p:sp>
        <p:nvSpPr>
          <p:cNvPr id="47" name="Cubo 46"/>
          <p:cNvSpPr/>
          <p:nvPr/>
        </p:nvSpPr>
        <p:spPr>
          <a:xfrm>
            <a:off x="1459832" y="2986162"/>
            <a:ext cx="3204589" cy="16751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Cubo 47"/>
          <p:cNvSpPr/>
          <p:nvPr/>
        </p:nvSpPr>
        <p:spPr>
          <a:xfrm>
            <a:off x="5943508" y="2986162"/>
            <a:ext cx="3502807" cy="168726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9" name="Cubo 48"/>
          <p:cNvSpPr/>
          <p:nvPr/>
        </p:nvSpPr>
        <p:spPr>
          <a:xfrm>
            <a:off x="5954973" y="1777139"/>
            <a:ext cx="3477784" cy="151963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0" name="Rectángulo 49"/>
          <p:cNvSpPr/>
          <p:nvPr/>
        </p:nvSpPr>
        <p:spPr>
          <a:xfrm>
            <a:off x="2118313" y="2172202"/>
            <a:ext cx="2245139" cy="5389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t>Edificación 1</a:t>
            </a:r>
            <a:endParaRPr lang="es-PE" sz="2000" b="1" dirty="0"/>
          </a:p>
        </p:txBody>
      </p:sp>
      <p:sp>
        <p:nvSpPr>
          <p:cNvPr id="51" name="Rectángulo 50"/>
          <p:cNvSpPr/>
          <p:nvPr/>
        </p:nvSpPr>
        <p:spPr>
          <a:xfrm>
            <a:off x="6870821" y="1013716"/>
            <a:ext cx="2008505" cy="4776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t>Edificación 2</a:t>
            </a:r>
            <a:endParaRPr lang="es-PE" sz="2000" b="1" dirty="0"/>
          </a:p>
        </p:txBody>
      </p:sp>
      <p:sp>
        <p:nvSpPr>
          <p:cNvPr id="52" name="Rectángulo 51"/>
          <p:cNvSpPr/>
          <p:nvPr/>
        </p:nvSpPr>
        <p:spPr>
          <a:xfrm>
            <a:off x="2262919" y="3608504"/>
            <a:ext cx="1255594" cy="47767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500.00 m2</a:t>
            </a:r>
            <a:endParaRPr lang="es-PE" b="1" dirty="0"/>
          </a:p>
        </p:txBody>
      </p:sp>
      <p:sp>
        <p:nvSpPr>
          <p:cNvPr id="53" name="Rectángulo 52"/>
          <p:cNvSpPr/>
          <p:nvPr/>
        </p:nvSpPr>
        <p:spPr>
          <a:xfrm>
            <a:off x="6919414" y="2414606"/>
            <a:ext cx="1255594" cy="47767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250.00 m2</a:t>
            </a:r>
            <a:endParaRPr lang="es-PE" b="1" dirty="0"/>
          </a:p>
        </p:txBody>
      </p:sp>
      <p:sp>
        <p:nvSpPr>
          <p:cNvPr id="54" name="Rectángulo 53"/>
          <p:cNvSpPr/>
          <p:nvPr/>
        </p:nvSpPr>
        <p:spPr>
          <a:xfrm>
            <a:off x="6919414" y="3584894"/>
            <a:ext cx="1255594" cy="47767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800.50 m2</a:t>
            </a:r>
            <a:endParaRPr lang="es-PE" b="1" dirty="0"/>
          </a:p>
        </p:txBody>
      </p:sp>
      <p:sp>
        <p:nvSpPr>
          <p:cNvPr id="55" name="Cerrar llave 54"/>
          <p:cNvSpPr/>
          <p:nvPr/>
        </p:nvSpPr>
        <p:spPr>
          <a:xfrm rot="5400000">
            <a:off x="4808349" y="2737005"/>
            <a:ext cx="634205" cy="4764504"/>
          </a:xfrm>
          <a:prstGeom prst="rightBrace">
            <a:avLst/>
          </a:prstGeom>
          <a:ln w="38100">
            <a:solidFill>
              <a:srgbClr val="C00000"/>
            </a:solidFill>
            <a:prstDash val="sysDash"/>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s-PE"/>
          </a:p>
        </p:txBody>
      </p:sp>
      <p:grpSp>
        <p:nvGrpSpPr>
          <p:cNvPr id="13" name="Grupo 12"/>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 name="Grupo 1"/>
          <p:cNvGrpSpPr/>
          <p:nvPr/>
        </p:nvGrpSpPr>
        <p:grpSpPr>
          <a:xfrm>
            <a:off x="3186615" y="5471013"/>
            <a:ext cx="3877672" cy="728244"/>
            <a:chOff x="6676029" y="5329656"/>
            <a:chExt cx="3877672" cy="728244"/>
          </a:xfrm>
        </p:grpSpPr>
        <p:pic>
          <p:nvPicPr>
            <p:cNvPr id="16" name="Imagen 15"/>
            <p:cNvPicPr/>
            <p:nvPr/>
          </p:nvPicPr>
          <p:blipFill rotWithShape="1">
            <a:blip r:embed="rId3"/>
            <a:srcRect l="27113" t="33360" r="15303" b="51475"/>
            <a:stretch/>
          </p:blipFill>
          <p:spPr bwMode="auto">
            <a:xfrm>
              <a:off x="6676029" y="5329656"/>
              <a:ext cx="3877672" cy="728244"/>
            </a:xfrm>
            <a:prstGeom prst="rect">
              <a:avLst/>
            </a:prstGeom>
            <a:ln>
              <a:noFill/>
            </a:ln>
            <a:extLst>
              <a:ext uri="{53640926-AAD7-44D8-BBD7-CCE9431645EC}">
                <a14:shadowObscured xmlns:a14="http://schemas.microsoft.com/office/drawing/2010/main"/>
              </a:ext>
            </a:extLst>
          </p:spPr>
        </p:pic>
        <p:sp>
          <p:nvSpPr>
            <p:cNvPr id="17" name="Rectángulo 16"/>
            <p:cNvSpPr/>
            <p:nvPr/>
          </p:nvSpPr>
          <p:spPr>
            <a:xfrm>
              <a:off x="9266273" y="5444985"/>
              <a:ext cx="684790" cy="4350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solidFill>
                    <a:srgbClr val="C00000"/>
                  </a:solidFill>
                </a:rPr>
                <a:t>50</a:t>
              </a:r>
              <a:endParaRPr lang="es-PE" sz="2000" dirty="0">
                <a:solidFill>
                  <a:srgbClr val="C00000"/>
                </a:solidFill>
              </a:endParaRPr>
            </a:p>
          </p:txBody>
        </p:sp>
        <p:sp>
          <p:nvSpPr>
            <p:cNvPr id="56" name="Rectángulo 55"/>
            <p:cNvSpPr/>
            <p:nvPr/>
          </p:nvSpPr>
          <p:spPr>
            <a:xfrm>
              <a:off x="8448326" y="5447400"/>
              <a:ext cx="862000" cy="4350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solidFill>
                    <a:srgbClr val="C00000"/>
                  </a:solidFill>
                </a:rPr>
                <a:t>1550</a:t>
              </a:r>
              <a:endParaRPr lang="es-PE" sz="2000" dirty="0">
                <a:solidFill>
                  <a:srgbClr val="C00000"/>
                </a:solidFill>
              </a:endParaRPr>
            </a:p>
          </p:txBody>
        </p:sp>
      </p:grpSp>
    </p:spTree>
    <p:extLst>
      <p:ext uri="{BB962C8B-B14F-4D97-AF65-F5344CB8AC3E}">
        <p14:creationId xmlns:p14="http://schemas.microsoft.com/office/powerpoint/2010/main" val="811291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52539" y="608529"/>
            <a:ext cx="7932295" cy="836444"/>
          </a:xfrm>
        </p:spPr>
        <p:txBody>
          <a:bodyPr>
            <a:normAutofit/>
          </a:bodyPr>
          <a:lstStyle/>
          <a:p>
            <a:r>
              <a:rPr lang="es-PE" sz="3200" b="1" dirty="0">
                <a:solidFill>
                  <a:srgbClr val="C00000"/>
                </a:solidFill>
                <a:latin typeface="+mn-lt"/>
              </a:rPr>
              <a:t>¿Qué es un estudio topográfico?</a:t>
            </a:r>
          </a:p>
        </p:txBody>
      </p:sp>
      <p:sp>
        <p:nvSpPr>
          <p:cNvPr id="3" name="Rectángulo 2"/>
          <p:cNvSpPr/>
          <p:nvPr/>
        </p:nvSpPr>
        <p:spPr>
          <a:xfrm>
            <a:off x="1043282" y="2604239"/>
            <a:ext cx="6282267" cy="2215991"/>
          </a:xfrm>
          <a:prstGeom prst="rect">
            <a:avLst/>
          </a:prstGeom>
        </p:spPr>
        <p:txBody>
          <a:bodyPr wrap="square">
            <a:spAutoFit/>
          </a:bodyPr>
          <a:lstStyle/>
          <a:p>
            <a:r>
              <a:rPr lang="es-PE" sz="2400" b="1" dirty="0">
                <a:solidFill>
                  <a:schemeClr val="accent5">
                    <a:lumMod val="75000"/>
                  </a:schemeClr>
                </a:solidFill>
              </a:rPr>
              <a:t>Levantamiento topográfico,</a:t>
            </a:r>
            <a:r>
              <a:rPr lang="es-PE" sz="2400" dirty="0">
                <a:solidFill>
                  <a:schemeClr val="accent5">
                    <a:lumMod val="75000"/>
                  </a:schemeClr>
                </a:solidFill>
              </a:rPr>
              <a:t> consiste en un acopio de medidas efectuadas en el terreno para poder realizar, con posterioridad, su representación gráfica en un </a:t>
            </a:r>
            <a:r>
              <a:rPr lang="es-PE" sz="2400" b="1" dirty="0">
                <a:solidFill>
                  <a:schemeClr val="accent5">
                    <a:lumMod val="75000"/>
                  </a:schemeClr>
                </a:solidFill>
              </a:rPr>
              <a:t>plano</a:t>
            </a:r>
            <a:r>
              <a:rPr lang="es-PE" sz="2400" dirty="0">
                <a:solidFill>
                  <a:schemeClr val="accent5">
                    <a:lumMod val="75000"/>
                  </a:schemeClr>
                </a:solidFill>
              </a:rPr>
              <a:t> que refleje el mayor detalle y exactitud posible del terreno.</a:t>
            </a:r>
          </a:p>
          <a:p>
            <a:r>
              <a:rPr lang="es-ES" dirty="0">
                <a:solidFill>
                  <a:schemeClr val="accent5">
                    <a:lumMod val="50000"/>
                  </a:schemeClr>
                </a:solidFill>
                <a:latin typeface="Raleway"/>
              </a:rPr>
              <a:t>. </a:t>
            </a:r>
          </a:p>
        </p:txBody>
      </p:sp>
      <p:sp>
        <p:nvSpPr>
          <p:cNvPr id="8" name="Rectángulo 7"/>
          <p:cNvSpPr/>
          <p:nvPr/>
        </p:nvSpPr>
        <p:spPr>
          <a:xfrm>
            <a:off x="1043282" y="1378261"/>
            <a:ext cx="10503048" cy="1200329"/>
          </a:xfrm>
          <a:prstGeom prst="rect">
            <a:avLst/>
          </a:prstGeom>
        </p:spPr>
        <p:txBody>
          <a:bodyPr wrap="square">
            <a:spAutoFit/>
          </a:bodyPr>
          <a:lstStyle/>
          <a:p>
            <a:r>
              <a:rPr lang="es-PE" sz="2400" dirty="0">
                <a:solidFill>
                  <a:schemeClr val="accent5">
                    <a:lumMod val="75000"/>
                  </a:schemeClr>
                </a:solidFill>
              </a:rPr>
              <a:t>Es un estudio técnico y descriptivo de un terreno, que muestra las características físicas. Para ello se realiza un conjunto de acciones sobre un terreno con equipos adecuados para obtener una representación gráfica o plano.</a:t>
            </a:r>
          </a:p>
        </p:txBody>
      </p:sp>
      <p:pic>
        <p:nvPicPr>
          <p:cNvPr id="6" name="Imagen 5" descr="Levantamiento topográfico Sevilla | Topolimit"/>
          <p:cNvPicPr/>
          <p:nvPr/>
        </p:nvPicPr>
        <p:blipFill rotWithShape="1">
          <a:blip r:embed="rId3" cstate="print">
            <a:extLst>
              <a:ext uri="{28A0092B-C50C-407E-A947-70E740481C1C}">
                <a14:useLocalDpi xmlns:a14="http://schemas.microsoft.com/office/drawing/2010/main" val="0"/>
              </a:ext>
            </a:extLst>
          </a:blip>
          <a:srcRect l="-1" t="-2914" r="29837" b="-569"/>
          <a:stretch/>
        </p:blipFill>
        <p:spPr bwMode="auto">
          <a:xfrm>
            <a:off x="2717110" y="4527220"/>
            <a:ext cx="2665095" cy="2084705"/>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7325549" y="2511877"/>
            <a:ext cx="4220781" cy="3807037"/>
          </a:xfrm>
          <a:prstGeom prst="rect">
            <a:avLst/>
          </a:prstGeom>
        </p:spPr>
      </p:pic>
      <p:sp>
        <p:nvSpPr>
          <p:cNvPr id="2" name="Flecha derecha 1"/>
          <p:cNvSpPr/>
          <p:nvPr/>
        </p:nvSpPr>
        <p:spPr>
          <a:xfrm>
            <a:off x="5832821" y="4967895"/>
            <a:ext cx="1042112" cy="3999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upo 9"/>
          <p:cNvGrpSpPr/>
          <p:nvPr/>
        </p:nvGrpSpPr>
        <p:grpSpPr>
          <a:xfrm>
            <a:off x="0" y="122310"/>
            <a:ext cx="4659401" cy="338554"/>
            <a:chOff x="0" y="266003"/>
            <a:chExt cx="4659401" cy="338554"/>
          </a:xfrm>
        </p:grpSpPr>
        <p:sp>
          <p:nvSpPr>
            <p:cNvPr id="11" name="Rectángulo 10"/>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2" name="Rectángulo 1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3" name="Imagen 12"/>
          <p:cNvPicPr>
            <a:picLocks noChangeAspect="1"/>
          </p:cNvPicPr>
          <p:nvPr/>
        </p:nvPicPr>
        <p:blipFill>
          <a:blip r:embed="rId5"/>
          <a:stretch>
            <a:fillRect/>
          </a:stretch>
        </p:blipFill>
        <p:spPr>
          <a:xfrm>
            <a:off x="465411" y="544764"/>
            <a:ext cx="1044987" cy="952462"/>
          </a:xfrm>
          <a:prstGeom prst="rect">
            <a:avLst/>
          </a:prstGeom>
        </p:spPr>
      </p:pic>
    </p:spTree>
    <p:extLst>
      <p:ext uri="{BB962C8B-B14F-4D97-AF65-F5344CB8AC3E}">
        <p14:creationId xmlns:p14="http://schemas.microsoft.com/office/powerpoint/2010/main" val="331576124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4850" y="1099367"/>
            <a:ext cx="10515600" cy="701675"/>
          </a:xfrm>
        </p:spPr>
        <p:txBody>
          <a:bodyPr>
            <a:normAutofit/>
          </a:bodyPr>
          <a:lstStyle/>
          <a:p>
            <a:pPr algn="ctr"/>
            <a:r>
              <a:rPr lang="es-ES" sz="3200" b="1" dirty="0">
                <a:solidFill>
                  <a:srgbClr val="C00000"/>
                </a:solidFill>
                <a:latin typeface="+mn-lt"/>
              </a:rPr>
              <a:t>Verificación de áreas del levantamiento topográfico</a:t>
            </a:r>
            <a:endParaRPr lang="es-PE" sz="3200" b="1" dirty="0">
              <a:solidFill>
                <a:srgbClr val="C00000"/>
              </a:solidFill>
              <a:latin typeface="+mn-lt"/>
            </a:endParaRPr>
          </a:p>
        </p:txBody>
      </p:sp>
      <p:grpSp>
        <p:nvGrpSpPr>
          <p:cNvPr id="5" name="Grupo 4"/>
          <p:cNvGrpSpPr/>
          <p:nvPr/>
        </p:nvGrpSpPr>
        <p:grpSpPr>
          <a:xfrm>
            <a:off x="0" y="122310"/>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8" name="Imagen 7" descr="C:\Users\USER\Downloads\WhatsApp Image 2021-05-05 at 5.27.48 PM.jpeg"/>
          <p:cNvPicPr/>
          <p:nvPr/>
        </p:nvPicPr>
        <p:blipFill rotWithShape="1">
          <a:blip r:embed="rId3">
            <a:extLst>
              <a:ext uri="{28A0092B-C50C-407E-A947-70E740481C1C}">
                <a14:useLocalDpi xmlns:a14="http://schemas.microsoft.com/office/drawing/2010/main" val="0"/>
              </a:ext>
            </a:extLst>
          </a:blip>
          <a:srcRect l="1018" t="1450" r="882" b="50668"/>
          <a:stretch/>
        </p:blipFill>
        <p:spPr bwMode="auto">
          <a:xfrm>
            <a:off x="704849" y="2185988"/>
            <a:ext cx="8999621" cy="3781676"/>
          </a:xfrm>
          <a:prstGeom prst="rect">
            <a:avLst/>
          </a:prstGeom>
          <a:noFill/>
          <a:ln>
            <a:noFill/>
          </a:ln>
          <a:extLst>
            <a:ext uri="{53640926-AAD7-44D8-BBD7-CCE9431645EC}">
              <a14:shadowObscured xmlns:a14="http://schemas.microsoft.com/office/drawing/2010/main"/>
            </a:ext>
          </a:extLst>
        </p:spPr>
      </p:pic>
      <p:pic>
        <p:nvPicPr>
          <p:cNvPr id="9" name="Imagen 8" descr="C:\Users\USER\Downloads\WhatsApp Image 2021-05-05 at 5.28.12 PM.jpeg"/>
          <p:cNvPicPr/>
          <p:nvPr/>
        </p:nvPicPr>
        <p:blipFill rotWithShape="1">
          <a:blip r:embed="rId4">
            <a:extLst>
              <a:ext uri="{28A0092B-C50C-407E-A947-70E740481C1C}">
                <a14:useLocalDpi xmlns:a14="http://schemas.microsoft.com/office/drawing/2010/main" val="0"/>
              </a:ext>
            </a:extLst>
          </a:blip>
          <a:srcRect r="85065" b="54432"/>
          <a:stretch/>
        </p:blipFill>
        <p:spPr bwMode="auto">
          <a:xfrm>
            <a:off x="9704471" y="3078518"/>
            <a:ext cx="1918034" cy="19966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20752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663685"/>
            <a:ext cx="10515600" cy="579120"/>
          </a:xfrm>
        </p:spPr>
        <p:txBody>
          <a:bodyPr>
            <a:normAutofit/>
          </a:bodyPr>
          <a:lstStyle/>
          <a:p>
            <a:r>
              <a:rPr lang="es-PE" sz="3200" b="1" dirty="0">
                <a:solidFill>
                  <a:srgbClr val="C00000"/>
                </a:solidFill>
                <a:latin typeface="+mn-lt"/>
              </a:rPr>
              <a:t>¿Qué es el saneamiento físico legal?</a:t>
            </a:r>
            <a:endParaRPr lang="es-PE" sz="3200" dirty="0">
              <a:latin typeface="+mn-lt"/>
            </a:endParaRPr>
          </a:p>
        </p:txBody>
      </p:sp>
      <p:sp>
        <p:nvSpPr>
          <p:cNvPr id="3" name="Marcador de contenido 2"/>
          <p:cNvSpPr>
            <a:spLocks noGrp="1"/>
          </p:cNvSpPr>
          <p:nvPr>
            <p:ph idx="1"/>
          </p:nvPr>
        </p:nvSpPr>
        <p:spPr>
          <a:xfrm>
            <a:off x="838200" y="1502913"/>
            <a:ext cx="10515600" cy="795004"/>
          </a:xfrm>
        </p:spPr>
        <p:txBody>
          <a:bodyPr/>
          <a:lstStyle/>
          <a:p>
            <a:pPr marL="0" indent="0">
              <a:buNone/>
            </a:pPr>
            <a:r>
              <a:rPr lang="es-PE" sz="2400" dirty="0">
                <a:solidFill>
                  <a:schemeClr val="accent5">
                    <a:lumMod val="75000"/>
                  </a:schemeClr>
                </a:solidFill>
              </a:rPr>
              <a:t>Es el procedimiento por el cual se formaliza  la propiedad del predio que ocupa el local educativo, hasta lograr su inscripción registral.</a:t>
            </a:r>
          </a:p>
          <a:p>
            <a:pPr marL="0" indent="0">
              <a:buNone/>
            </a:pPr>
            <a:endParaRPr lang="es-PE" dirty="0">
              <a:solidFill>
                <a:schemeClr val="accent5">
                  <a:lumMod val="75000"/>
                </a:schemeClr>
              </a:solidFill>
            </a:endParaRPr>
          </a:p>
        </p:txBody>
      </p:sp>
      <p:sp>
        <p:nvSpPr>
          <p:cNvPr id="4" name="Rectángulo 3"/>
          <p:cNvSpPr/>
          <p:nvPr/>
        </p:nvSpPr>
        <p:spPr>
          <a:xfrm>
            <a:off x="838201" y="2203321"/>
            <a:ext cx="6248400" cy="4154984"/>
          </a:xfrm>
          <a:prstGeom prst="rect">
            <a:avLst/>
          </a:prstGeom>
        </p:spPr>
        <p:txBody>
          <a:bodyPr wrap="square">
            <a:spAutoFit/>
          </a:bodyPr>
          <a:lstStyle/>
          <a:p>
            <a:pPr algn="just"/>
            <a:r>
              <a:rPr lang="es-ES" sz="2400" dirty="0">
                <a:solidFill>
                  <a:schemeClr val="accent5">
                    <a:lumMod val="75000"/>
                  </a:schemeClr>
                </a:solidFill>
              </a:rPr>
              <a:t>Existen en el marco jurídico leyes especiales que reglamentan dicho procedimiento tales como Ley N° 26512 </a:t>
            </a:r>
            <a:r>
              <a:rPr lang="es-ES" sz="2400" i="1" dirty="0">
                <a:solidFill>
                  <a:schemeClr val="accent5">
                    <a:lumMod val="75000"/>
                  </a:schemeClr>
                </a:solidFill>
              </a:rPr>
              <a:t>“Declaran la necesidad y utilidad pública el saneamiento legal de los inmuebles de propiedad de los Sectores Educación y Transportes, Comunicaciones, Vivienda y Construcción”, </a:t>
            </a:r>
            <a:r>
              <a:rPr lang="es-ES" sz="2400" dirty="0">
                <a:solidFill>
                  <a:schemeClr val="accent5">
                    <a:lumMod val="75000"/>
                  </a:schemeClr>
                </a:solidFill>
              </a:rPr>
              <a:t>y el Decreto Supremo N° 130-2001-EF, “</a:t>
            </a:r>
            <a:r>
              <a:rPr lang="es-ES" sz="2400" i="1" dirty="0">
                <a:solidFill>
                  <a:schemeClr val="accent5">
                    <a:lumMod val="75000"/>
                  </a:schemeClr>
                </a:solidFill>
              </a:rPr>
              <a:t>Dictan medidas reglamentarias para cualquier entidad pública pueda realizar acciones de saneamiento técnico, legal y contable de inmuebles de propiedad estatal”.</a:t>
            </a:r>
            <a:endParaRPr lang="es-PE" sz="2400" i="1" dirty="0">
              <a:solidFill>
                <a:schemeClr val="accent5">
                  <a:lumMod val="75000"/>
                </a:schemeClr>
              </a:solidFill>
            </a:endParaRPr>
          </a:p>
        </p:txBody>
      </p:sp>
      <p:pic>
        <p:nvPicPr>
          <p:cNvPr id="5" name="Imagen 4"/>
          <p:cNvPicPr>
            <a:picLocks noChangeAspect="1"/>
          </p:cNvPicPr>
          <p:nvPr/>
        </p:nvPicPr>
        <p:blipFill>
          <a:blip r:embed="rId3"/>
          <a:stretch>
            <a:fillRect/>
          </a:stretch>
        </p:blipFill>
        <p:spPr>
          <a:xfrm>
            <a:off x="7237119" y="2335212"/>
            <a:ext cx="4761389" cy="3424238"/>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9" name="Imagen 8"/>
          <p:cNvPicPr>
            <a:picLocks noChangeAspect="1"/>
          </p:cNvPicPr>
          <p:nvPr/>
        </p:nvPicPr>
        <p:blipFill>
          <a:blip r:embed="rId4"/>
          <a:stretch>
            <a:fillRect/>
          </a:stretch>
        </p:blipFill>
        <p:spPr>
          <a:xfrm>
            <a:off x="465411" y="544764"/>
            <a:ext cx="1044987" cy="952462"/>
          </a:xfrm>
          <a:prstGeom prst="rect">
            <a:avLst/>
          </a:prstGeom>
        </p:spPr>
      </p:pic>
    </p:spTree>
    <p:extLst>
      <p:ext uri="{BB962C8B-B14F-4D97-AF65-F5344CB8AC3E}">
        <p14:creationId xmlns:p14="http://schemas.microsoft.com/office/powerpoint/2010/main" val="15366211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109247"/>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8" name="Imagen 7" descr="C:\Users\USER\Downloads\WhatsApp Image 2021-05-05 at 5.27.48 PM.jpeg"/>
          <p:cNvPicPr/>
          <p:nvPr/>
        </p:nvPicPr>
        <p:blipFill rotWithShape="1">
          <a:blip r:embed="rId2">
            <a:extLst>
              <a:ext uri="{28A0092B-C50C-407E-A947-70E740481C1C}">
                <a14:useLocalDpi xmlns:a14="http://schemas.microsoft.com/office/drawing/2010/main" val="0"/>
              </a:ext>
            </a:extLst>
          </a:blip>
          <a:srcRect l="1188" t="58038" r="882"/>
          <a:stretch/>
        </p:blipFill>
        <p:spPr bwMode="auto">
          <a:xfrm>
            <a:off x="945832" y="745958"/>
            <a:ext cx="10166684" cy="3019926"/>
          </a:xfrm>
          <a:prstGeom prst="rect">
            <a:avLst/>
          </a:prstGeom>
          <a:noFill/>
          <a:ln>
            <a:noFill/>
          </a:ln>
          <a:extLst>
            <a:ext uri="{53640926-AAD7-44D8-BBD7-CCE9431645EC}">
              <a14:shadowObscured xmlns:a14="http://schemas.microsoft.com/office/drawing/2010/main"/>
            </a:ext>
          </a:extLst>
        </p:spPr>
      </p:pic>
      <p:pic>
        <p:nvPicPr>
          <p:cNvPr id="9" name="Imagen 8" descr="C:\Users\USER\Downloads\WhatsApp Image 2021-05-05 at 5.28.12 PM.jpeg"/>
          <p:cNvPicPr/>
          <p:nvPr/>
        </p:nvPicPr>
        <p:blipFill rotWithShape="1">
          <a:blip r:embed="rId3">
            <a:extLst>
              <a:ext uri="{28A0092B-C50C-407E-A947-70E740481C1C}">
                <a14:useLocalDpi xmlns:a14="http://schemas.microsoft.com/office/drawing/2010/main" val="0"/>
              </a:ext>
            </a:extLst>
          </a:blip>
          <a:srcRect l="742" r="813" b="4617"/>
          <a:stretch/>
        </p:blipFill>
        <p:spPr bwMode="auto">
          <a:xfrm>
            <a:off x="945832" y="3765884"/>
            <a:ext cx="10166684" cy="2550695"/>
          </a:xfrm>
          <a:prstGeom prst="rect">
            <a:avLst/>
          </a:prstGeom>
          <a:noFill/>
          <a:ln>
            <a:noFill/>
          </a:ln>
        </p:spPr>
      </p:pic>
    </p:spTree>
    <p:extLst>
      <p:ext uri="{BB962C8B-B14F-4D97-AF65-F5344CB8AC3E}">
        <p14:creationId xmlns:p14="http://schemas.microsoft.com/office/powerpoint/2010/main" val="272361859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96195" y="605455"/>
            <a:ext cx="5726412" cy="836444"/>
          </a:xfrm>
        </p:spPr>
        <p:txBody>
          <a:bodyPr>
            <a:normAutofit/>
          </a:bodyPr>
          <a:lstStyle/>
          <a:p>
            <a:r>
              <a:rPr lang="es-ES" sz="3200" b="1" dirty="0">
                <a:solidFill>
                  <a:srgbClr val="C00000"/>
                </a:solidFill>
                <a:latin typeface="+mn-lt"/>
              </a:rPr>
              <a:t>¿Qué entendemos por tramos?</a:t>
            </a:r>
            <a:endParaRPr lang="es-PE" sz="3200" b="1" dirty="0">
              <a:solidFill>
                <a:srgbClr val="C00000"/>
              </a:solidFill>
              <a:latin typeface="+mn-lt"/>
            </a:endParaRPr>
          </a:p>
        </p:txBody>
      </p:sp>
      <p:sp>
        <p:nvSpPr>
          <p:cNvPr id="9" name="Rectángulo 8"/>
          <p:cNvSpPr/>
          <p:nvPr/>
        </p:nvSpPr>
        <p:spPr>
          <a:xfrm>
            <a:off x="1624698" y="1599553"/>
            <a:ext cx="5239475" cy="971292"/>
          </a:xfrm>
          <a:prstGeom prst="rect">
            <a:avLst/>
          </a:prstGeom>
        </p:spPr>
        <p:txBody>
          <a:bodyPr wrap="square">
            <a:spAutoFit/>
          </a:bodyPr>
          <a:lstStyle/>
          <a:p>
            <a:pPr>
              <a:lnSpc>
                <a:spcPct val="119000"/>
              </a:lnSpc>
            </a:pPr>
            <a:r>
              <a:rPr lang="es-ES" sz="2400" dirty="0">
                <a:solidFill>
                  <a:schemeClr val="accent5">
                    <a:lumMod val="75000"/>
                  </a:schemeClr>
                </a:solidFill>
              </a:rPr>
              <a:t>El  </a:t>
            </a:r>
            <a:r>
              <a:rPr lang="es-ES" sz="2400" b="1" dirty="0">
                <a:solidFill>
                  <a:schemeClr val="accent5">
                    <a:lumMod val="75000"/>
                  </a:schemeClr>
                </a:solidFill>
              </a:rPr>
              <a:t>tramo</a:t>
            </a:r>
            <a:r>
              <a:rPr lang="es-ES" sz="2400" dirty="0">
                <a:solidFill>
                  <a:schemeClr val="accent5">
                    <a:lumMod val="75000"/>
                  </a:schemeClr>
                </a:solidFill>
              </a:rPr>
              <a:t> es una línea recta que une dos vértices de la poligonal perimétrica.</a:t>
            </a:r>
          </a:p>
        </p:txBody>
      </p:sp>
      <p:grpSp>
        <p:nvGrpSpPr>
          <p:cNvPr id="11" name="Grupo 10"/>
          <p:cNvGrpSpPr/>
          <p:nvPr/>
        </p:nvGrpSpPr>
        <p:grpSpPr>
          <a:xfrm>
            <a:off x="0" y="109247"/>
            <a:ext cx="4659401" cy="338554"/>
            <a:chOff x="0" y="266003"/>
            <a:chExt cx="4659401" cy="338554"/>
          </a:xfrm>
        </p:grpSpPr>
        <p:sp>
          <p:nvSpPr>
            <p:cNvPr id="12" name="Rectángulo 11"/>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3" name="Rectángulo 12"/>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5" name="Imagen 14"/>
          <p:cNvPicPr>
            <a:picLocks noChangeAspect="1"/>
          </p:cNvPicPr>
          <p:nvPr/>
        </p:nvPicPr>
        <p:blipFill>
          <a:blip r:embed="rId3"/>
          <a:stretch>
            <a:fillRect/>
          </a:stretch>
        </p:blipFill>
        <p:spPr>
          <a:xfrm>
            <a:off x="465411" y="544764"/>
            <a:ext cx="1044987" cy="952462"/>
          </a:xfrm>
          <a:prstGeom prst="rect">
            <a:avLst/>
          </a:prstGeom>
        </p:spPr>
      </p:pic>
      <p:pic>
        <p:nvPicPr>
          <p:cNvPr id="16" name="Imagen 15"/>
          <p:cNvPicPr>
            <a:picLocks noChangeAspect="1"/>
          </p:cNvPicPr>
          <p:nvPr/>
        </p:nvPicPr>
        <p:blipFill>
          <a:blip r:embed="rId4"/>
          <a:stretch>
            <a:fillRect/>
          </a:stretch>
        </p:blipFill>
        <p:spPr>
          <a:xfrm>
            <a:off x="7854438" y="1961393"/>
            <a:ext cx="3418067" cy="2880809"/>
          </a:xfrm>
          <a:prstGeom prst="rect">
            <a:avLst/>
          </a:prstGeom>
          <a:ln>
            <a:noFill/>
          </a:ln>
          <a:effectLst>
            <a:outerShdw blurRad="292100" dist="139700" dir="2700000" algn="tl" rotWithShape="0">
              <a:srgbClr val="333333">
                <a:alpha val="65000"/>
              </a:srgbClr>
            </a:outerShdw>
          </a:effectLst>
        </p:spPr>
      </p:pic>
      <p:pic>
        <p:nvPicPr>
          <p:cNvPr id="10" name="Imagen 9"/>
          <p:cNvPicPr/>
          <p:nvPr/>
        </p:nvPicPr>
        <p:blipFill rotWithShape="1">
          <a:blip r:embed="rId5"/>
          <a:srcRect l="5687" t="16512" r="18497" b="22825"/>
          <a:stretch/>
        </p:blipFill>
        <p:spPr bwMode="auto">
          <a:xfrm>
            <a:off x="1693227" y="2928947"/>
            <a:ext cx="5336223" cy="3062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7931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64009" y="771141"/>
            <a:ext cx="10655764" cy="836444"/>
          </a:xfrm>
        </p:spPr>
        <p:txBody>
          <a:bodyPr>
            <a:noAutofit/>
          </a:bodyPr>
          <a:lstStyle/>
          <a:p>
            <a:r>
              <a:rPr lang="es-ES" sz="3200" b="1" dirty="0">
                <a:solidFill>
                  <a:srgbClr val="C00000"/>
                </a:solidFill>
                <a:latin typeface="+mn-lt"/>
              </a:rPr>
              <a:t>¿Cómo se codifican los tramos del local educativo en un </a:t>
            </a:r>
            <a:br>
              <a:rPr lang="es-ES" sz="3200" b="1" dirty="0">
                <a:solidFill>
                  <a:srgbClr val="C00000"/>
                </a:solidFill>
                <a:latin typeface="+mn-lt"/>
              </a:rPr>
            </a:br>
            <a:r>
              <a:rPr lang="es-ES" sz="3200" b="1" dirty="0">
                <a:solidFill>
                  <a:srgbClr val="C00000"/>
                </a:solidFill>
                <a:latin typeface="+mn-lt"/>
              </a:rPr>
              <a:t>plano de mano alzada?</a:t>
            </a:r>
            <a:endParaRPr lang="es-PE" sz="3200" b="1" dirty="0">
              <a:solidFill>
                <a:srgbClr val="C00000"/>
              </a:solidFill>
              <a:latin typeface="+mn-lt"/>
            </a:endParaRPr>
          </a:p>
        </p:txBody>
      </p:sp>
      <p:grpSp>
        <p:nvGrpSpPr>
          <p:cNvPr id="3" name="Grupo 2"/>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7" name="Imagen 6"/>
          <p:cNvPicPr>
            <a:picLocks noChangeAspect="1"/>
          </p:cNvPicPr>
          <p:nvPr/>
        </p:nvPicPr>
        <p:blipFill>
          <a:blip r:embed="rId3"/>
          <a:stretch>
            <a:fillRect/>
          </a:stretch>
        </p:blipFill>
        <p:spPr>
          <a:xfrm>
            <a:off x="544239" y="713132"/>
            <a:ext cx="1044987" cy="952462"/>
          </a:xfrm>
          <a:prstGeom prst="rect">
            <a:avLst/>
          </a:prstGeom>
        </p:spPr>
      </p:pic>
      <p:pic>
        <p:nvPicPr>
          <p:cNvPr id="8" name="Imagen 7"/>
          <p:cNvPicPr>
            <a:picLocks noChangeAspect="1"/>
          </p:cNvPicPr>
          <p:nvPr/>
        </p:nvPicPr>
        <p:blipFill>
          <a:blip r:embed="rId4"/>
          <a:stretch>
            <a:fillRect/>
          </a:stretch>
        </p:blipFill>
        <p:spPr>
          <a:xfrm>
            <a:off x="6667496" y="2170636"/>
            <a:ext cx="3931709" cy="3974445"/>
          </a:xfrm>
          <a:prstGeom prst="rect">
            <a:avLst/>
          </a:prstGeom>
        </p:spPr>
      </p:pic>
      <p:sp>
        <p:nvSpPr>
          <p:cNvPr id="10" name="Rectángulo 9"/>
          <p:cNvSpPr/>
          <p:nvPr/>
        </p:nvSpPr>
        <p:spPr>
          <a:xfrm>
            <a:off x="2731469" y="1977388"/>
            <a:ext cx="1716505" cy="3864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000" b="1" dirty="0"/>
              <a:t>Imagen 1</a:t>
            </a:r>
            <a:endParaRPr lang="es-PE" sz="2000" b="1" dirty="0"/>
          </a:p>
        </p:txBody>
      </p:sp>
      <p:sp>
        <p:nvSpPr>
          <p:cNvPr id="11" name="Rectángulo 10"/>
          <p:cNvSpPr/>
          <p:nvPr/>
        </p:nvSpPr>
        <p:spPr>
          <a:xfrm>
            <a:off x="7658698" y="1414336"/>
            <a:ext cx="1716505" cy="3864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000" b="1" dirty="0"/>
              <a:t>Imagen 2</a:t>
            </a:r>
            <a:endParaRPr lang="es-PE" sz="2000" b="1" dirty="0"/>
          </a:p>
        </p:txBody>
      </p:sp>
      <p:grpSp>
        <p:nvGrpSpPr>
          <p:cNvPr id="20" name="Grupo 19"/>
          <p:cNvGrpSpPr/>
          <p:nvPr/>
        </p:nvGrpSpPr>
        <p:grpSpPr>
          <a:xfrm>
            <a:off x="1854204" y="2603497"/>
            <a:ext cx="3505196" cy="3475323"/>
            <a:chOff x="1854204" y="2603497"/>
            <a:chExt cx="3505196" cy="3475323"/>
          </a:xfrm>
        </p:grpSpPr>
        <p:pic>
          <p:nvPicPr>
            <p:cNvPr id="12" name="Imagen 11"/>
            <p:cNvPicPr>
              <a:picLocks noChangeAspect="1"/>
            </p:cNvPicPr>
            <p:nvPr/>
          </p:nvPicPr>
          <p:blipFill rotWithShape="1">
            <a:blip r:embed="rId5"/>
            <a:srcRect l="20851" t="17368" r="15061" b="5938"/>
            <a:stretch/>
          </p:blipFill>
          <p:spPr>
            <a:xfrm rot="16200000">
              <a:off x="1869140" y="2588561"/>
              <a:ext cx="3475323" cy="3505196"/>
            </a:xfrm>
            <a:prstGeom prst="rect">
              <a:avLst/>
            </a:prstGeom>
            <a:ln>
              <a:noFill/>
            </a:ln>
            <a:effectLst>
              <a:outerShdw blurRad="292100" dist="139700" dir="2700000" algn="tl" rotWithShape="0">
                <a:srgbClr val="333333">
                  <a:alpha val="65000"/>
                </a:srgbClr>
              </a:outerShdw>
            </a:effectLst>
          </p:spPr>
        </p:pic>
        <p:sp>
          <p:nvSpPr>
            <p:cNvPr id="13" name="Flecha curvada hacia la izquierda 12"/>
            <p:cNvSpPr/>
            <p:nvPr/>
          </p:nvSpPr>
          <p:spPr>
            <a:xfrm rot="17718800" flipV="1">
              <a:off x="2894852" y="2651722"/>
              <a:ext cx="1524000" cy="2483558"/>
            </a:xfrm>
            <a:prstGeom prst="curvedLeftArrow">
              <a:avLst>
                <a:gd name="adj1" fmla="val 4347"/>
                <a:gd name="adj2" fmla="val 57961"/>
                <a:gd name="adj3" fmla="val 0"/>
              </a:avLst>
            </a:prstGeom>
            <a:solidFill>
              <a:srgbClr val="FFC000"/>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4" name="Rectángulo 13"/>
          <p:cNvSpPr/>
          <p:nvPr/>
        </p:nvSpPr>
        <p:spPr>
          <a:xfrm>
            <a:off x="3200400" y="25273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Rectángulo 14"/>
          <p:cNvSpPr/>
          <p:nvPr/>
        </p:nvSpPr>
        <p:spPr>
          <a:xfrm>
            <a:off x="3533623" y="5641189"/>
            <a:ext cx="762000" cy="437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FF00"/>
                </a:solidFill>
              </a:rPr>
              <a:t>T01</a:t>
            </a:r>
            <a:endParaRPr lang="es-PE" sz="2000" b="1" dirty="0">
              <a:solidFill>
                <a:srgbClr val="FFFF00"/>
              </a:solidFill>
            </a:endParaRPr>
          </a:p>
        </p:txBody>
      </p:sp>
      <p:sp>
        <p:nvSpPr>
          <p:cNvPr id="16" name="Rectángulo 15"/>
          <p:cNvSpPr/>
          <p:nvPr/>
        </p:nvSpPr>
        <p:spPr>
          <a:xfrm>
            <a:off x="4714531" y="3893501"/>
            <a:ext cx="762000" cy="437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FF00"/>
                </a:solidFill>
              </a:rPr>
              <a:t>T02</a:t>
            </a:r>
            <a:endParaRPr lang="es-PE" sz="2000" b="1" dirty="0">
              <a:solidFill>
                <a:srgbClr val="FFFF00"/>
              </a:solidFill>
            </a:endParaRPr>
          </a:p>
        </p:txBody>
      </p:sp>
      <p:sp>
        <p:nvSpPr>
          <p:cNvPr id="17" name="Rectángulo 16"/>
          <p:cNvSpPr/>
          <p:nvPr/>
        </p:nvSpPr>
        <p:spPr>
          <a:xfrm>
            <a:off x="2721792" y="2673720"/>
            <a:ext cx="762000" cy="437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FF00"/>
                </a:solidFill>
              </a:rPr>
              <a:t>T03</a:t>
            </a:r>
            <a:endParaRPr lang="es-PE" sz="2000" b="1" dirty="0">
              <a:solidFill>
                <a:srgbClr val="FFFF00"/>
              </a:solidFill>
            </a:endParaRPr>
          </a:p>
        </p:txBody>
      </p:sp>
      <p:sp>
        <p:nvSpPr>
          <p:cNvPr id="18" name="Rectángulo 17"/>
          <p:cNvSpPr/>
          <p:nvPr/>
        </p:nvSpPr>
        <p:spPr>
          <a:xfrm>
            <a:off x="1704268" y="4561689"/>
            <a:ext cx="762000" cy="437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FF00"/>
                </a:solidFill>
              </a:rPr>
              <a:t>T04</a:t>
            </a:r>
            <a:endParaRPr lang="es-PE" sz="2000" b="1" dirty="0">
              <a:solidFill>
                <a:srgbClr val="FFFF00"/>
              </a:solidFill>
            </a:endParaRPr>
          </a:p>
        </p:txBody>
      </p:sp>
      <p:sp>
        <p:nvSpPr>
          <p:cNvPr id="19" name="Flecha arriba 18"/>
          <p:cNvSpPr/>
          <p:nvPr/>
        </p:nvSpPr>
        <p:spPr>
          <a:xfrm>
            <a:off x="3416492" y="5641189"/>
            <a:ext cx="276658" cy="43763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256030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P spid="16" grpId="0"/>
      <p:bldP spid="17" grpId="0"/>
      <p:bldP spid="1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upo 157"/>
          <p:cNvGrpSpPr/>
          <p:nvPr/>
        </p:nvGrpSpPr>
        <p:grpSpPr>
          <a:xfrm>
            <a:off x="2363184" y="3573247"/>
            <a:ext cx="3607557" cy="2423580"/>
            <a:chOff x="428455" y="2539621"/>
            <a:chExt cx="5535741" cy="3387358"/>
          </a:xfrm>
        </p:grpSpPr>
        <p:pic>
          <p:nvPicPr>
            <p:cNvPr id="161" name="Imagen 160"/>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4619984" y="4402454"/>
              <a:ext cx="499384" cy="1201424"/>
            </a:xfrm>
            <a:prstGeom prst="rect">
              <a:avLst/>
            </a:prstGeom>
          </p:spPr>
        </p:pic>
        <p:pic>
          <p:nvPicPr>
            <p:cNvPr id="162" name="Imagen 161"/>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428764" y="4775589"/>
              <a:ext cx="535432" cy="1151390"/>
            </a:xfrm>
            <a:prstGeom prst="rect">
              <a:avLst/>
            </a:prstGeom>
          </p:spPr>
        </p:pic>
        <p:pic>
          <p:nvPicPr>
            <p:cNvPr id="182" name="Imagen 181"/>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428455" y="2539621"/>
              <a:ext cx="1342768" cy="1201424"/>
            </a:xfrm>
            <a:prstGeom prst="rect">
              <a:avLst/>
            </a:prstGeom>
          </p:spPr>
        </p:pic>
        <p:pic>
          <p:nvPicPr>
            <p:cNvPr id="183" name="Imagen 182"/>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1643026" y="3259126"/>
              <a:ext cx="1342768" cy="1201424"/>
            </a:xfrm>
            <a:prstGeom prst="rect">
              <a:avLst/>
            </a:prstGeom>
          </p:spPr>
        </p:pic>
        <p:pic>
          <p:nvPicPr>
            <p:cNvPr id="184" name="Imagen 183"/>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2880810" y="3999303"/>
              <a:ext cx="1342768" cy="1201424"/>
            </a:xfrm>
            <a:prstGeom prst="rect">
              <a:avLst/>
            </a:prstGeom>
          </p:spPr>
        </p:pic>
        <p:pic>
          <p:nvPicPr>
            <p:cNvPr id="225" name="Imagen 224"/>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129816" y="4060209"/>
              <a:ext cx="535432" cy="1151390"/>
            </a:xfrm>
            <a:prstGeom prst="rect">
              <a:avLst/>
            </a:prstGeom>
          </p:spPr>
        </p:pic>
      </p:grpSp>
      <p:sp>
        <p:nvSpPr>
          <p:cNvPr id="4" name="Título 1"/>
          <p:cNvSpPr>
            <a:spLocks noGrp="1"/>
          </p:cNvSpPr>
          <p:nvPr>
            <p:ph type="title"/>
          </p:nvPr>
        </p:nvSpPr>
        <p:spPr>
          <a:xfrm>
            <a:off x="1667390" y="655995"/>
            <a:ext cx="8938286" cy="573727"/>
          </a:xfrm>
        </p:spPr>
        <p:txBody>
          <a:bodyPr>
            <a:normAutofit fontScale="90000"/>
          </a:bodyPr>
          <a:lstStyle/>
          <a:p>
            <a:r>
              <a:rPr lang="es-PE" sz="3200" b="1" dirty="0">
                <a:solidFill>
                  <a:srgbClr val="C00000"/>
                </a:solidFill>
                <a:latin typeface="+mn-lt"/>
              </a:rPr>
              <a:t>Como se conforma la infraestructura del local educativo</a:t>
            </a:r>
          </a:p>
        </p:txBody>
      </p:sp>
      <p:sp>
        <p:nvSpPr>
          <p:cNvPr id="96" name="Forma libre 95"/>
          <p:cNvSpPr/>
          <p:nvPr/>
        </p:nvSpPr>
        <p:spPr>
          <a:xfrm>
            <a:off x="2511756" y="2006920"/>
            <a:ext cx="7249555" cy="4285477"/>
          </a:xfrm>
          <a:custGeom>
            <a:avLst/>
            <a:gdLst>
              <a:gd name="connsiteX0" fmla="*/ 0 w 11088130"/>
              <a:gd name="connsiteY0" fmla="*/ 2183027 h 5741773"/>
              <a:gd name="connsiteX1" fmla="*/ 0 w 11088130"/>
              <a:gd name="connsiteY1" fmla="*/ 2183027 h 5741773"/>
              <a:gd name="connsiteX2" fmla="*/ 115330 w 11088130"/>
              <a:gd name="connsiteY2" fmla="*/ 2117125 h 5741773"/>
              <a:gd name="connsiteX3" fmla="*/ 197708 w 11088130"/>
              <a:gd name="connsiteY3" fmla="*/ 2075935 h 5741773"/>
              <a:gd name="connsiteX4" fmla="*/ 3723503 w 11088130"/>
              <a:gd name="connsiteY4" fmla="*/ 41189 h 5741773"/>
              <a:gd name="connsiteX5" fmla="*/ 4942703 w 11088130"/>
              <a:gd name="connsiteY5" fmla="*/ 733168 h 5741773"/>
              <a:gd name="connsiteX6" fmla="*/ 6194854 w 11088130"/>
              <a:gd name="connsiteY6" fmla="*/ 0 h 5741773"/>
              <a:gd name="connsiteX7" fmla="*/ 11088130 w 11088130"/>
              <a:gd name="connsiteY7" fmla="*/ 2825579 h 5741773"/>
              <a:gd name="connsiteX8" fmla="*/ 6170141 w 11088130"/>
              <a:gd name="connsiteY8" fmla="*/ 5741773 h 5741773"/>
              <a:gd name="connsiteX9" fmla="*/ 4893276 w 11088130"/>
              <a:gd name="connsiteY9" fmla="*/ 5033319 h 5741773"/>
              <a:gd name="connsiteX10" fmla="*/ 5387546 w 11088130"/>
              <a:gd name="connsiteY10" fmla="*/ 4753233 h 5741773"/>
              <a:gd name="connsiteX11" fmla="*/ 4193060 w 11088130"/>
              <a:gd name="connsiteY11" fmla="*/ 4011827 h 5741773"/>
              <a:gd name="connsiteX12" fmla="*/ 3665838 w 11088130"/>
              <a:gd name="connsiteY12" fmla="*/ 4308389 h 5741773"/>
              <a:gd name="connsiteX13" fmla="*/ 0 w 11088130"/>
              <a:gd name="connsiteY13" fmla="*/ 2183027 h 57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88130" h="5741773">
                <a:moveTo>
                  <a:pt x="0" y="2183027"/>
                </a:moveTo>
                <a:lnTo>
                  <a:pt x="0" y="2183027"/>
                </a:lnTo>
                <a:cubicBezTo>
                  <a:pt x="90146" y="2118637"/>
                  <a:pt x="22263" y="2160921"/>
                  <a:pt x="115330" y="2117125"/>
                </a:cubicBezTo>
                <a:cubicBezTo>
                  <a:pt x="143108" y="2104053"/>
                  <a:pt x="197708" y="2075935"/>
                  <a:pt x="197708" y="2075935"/>
                </a:cubicBezTo>
                <a:lnTo>
                  <a:pt x="3723503" y="41189"/>
                </a:lnTo>
                <a:lnTo>
                  <a:pt x="4942703" y="733168"/>
                </a:lnTo>
                <a:lnTo>
                  <a:pt x="6194854" y="0"/>
                </a:lnTo>
                <a:lnTo>
                  <a:pt x="11088130" y="2825579"/>
                </a:lnTo>
                <a:lnTo>
                  <a:pt x="6170141" y="5741773"/>
                </a:lnTo>
                <a:lnTo>
                  <a:pt x="4893276" y="5033319"/>
                </a:lnTo>
                <a:lnTo>
                  <a:pt x="5387546" y="4753233"/>
                </a:lnTo>
                <a:lnTo>
                  <a:pt x="4193060" y="4011827"/>
                </a:lnTo>
                <a:lnTo>
                  <a:pt x="3665838" y="4308389"/>
                </a:lnTo>
                <a:lnTo>
                  <a:pt x="0" y="2183027"/>
                </a:lnTo>
                <a:close/>
              </a:path>
            </a:pathLst>
          </a:custGeom>
          <a:solidFill>
            <a:schemeClr val="accent4">
              <a:lumMod val="40000"/>
              <a:lumOff val="60000"/>
              <a:alpha val="3607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0" name="Grupo 39"/>
          <p:cNvGrpSpPr/>
          <p:nvPr/>
        </p:nvGrpSpPr>
        <p:grpSpPr>
          <a:xfrm>
            <a:off x="2472310" y="3576901"/>
            <a:ext cx="4132521" cy="2936543"/>
            <a:chOff x="428455" y="2539621"/>
            <a:chExt cx="6341290" cy="4104310"/>
          </a:xfrm>
        </p:grpSpPr>
        <p:grpSp>
          <p:nvGrpSpPr>
            <p:cNvPr id="41" name="Grupo 40"/>
            <p:cNvGrpSpPr/>
            <p:nvPr/>
          </p:nvGrpSpPr>
          <p:grpSpPr>
            <a:xfrm>
              <a:off x="428455" y="2539621"/>
              <a:ext cx="6341290" cy="4104310"/>
              <a:chOff x="428455" y="2539621"/>
              <a:chExt cx="6341290" cy="4104310"/>
            </a:xfrm>
          </p:grpSpPr>
          <p:pic>
            <p:nvPicPr>
              <p:cNvPr id="44" name="Imagen 43"/>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4619984" y="4402454"/>
                <a:ext cx="499384" cy="1201424"/>
              </a:xfrm>
              <a:prstGeom prst="rect">
                <a:avLst/>
              </a:prstGeom>
            </p:spPr>
          </p:pic>
          <p:pic>
            <p:nvPicPr>
              <p:cNvPr id="46" name="Imagen 45"/>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428764" y="4775589"/>
                <a:ext cx="535432" cy="1151390"/>
              </a:xfrm>
              <a:prstGeom prst="rect">
                <a:avLst/>
              </a:prstGeom>
            </p:spPr>
          </p:pic>
          <p:pic>
            <p:nvPicPr>
              <p:cNvPr id="47" name="Imagen 46"/>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428455" y="2539621"/>
                <a:ext cx="1342768" cy="1201424"/>
              </a:xfrm>
              <a:prstGeom prst="rect">
                <a:avLst/>
              </a:prstGeom>
            </p:spPr>
          </p:pic>
          <p:pic>
            <p:nvPicPr>
              <p:cNvPr id="48" name="Imagen 47"/>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1643026" y="3259126"/>
                <a:ext cx="1342768" cy="1201424"/>
              </a:xfrm>
              <a:prstGeom prst="rect">
                <a:avLst/>
              </a:prstGeom>
            </p:spPr>
          </p:pic>
          <p:pic>
            <p:nvPicPr>
              <p:cNvPr id="49" name="Imagen 48"/>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2880810" y="3999303"/>
                <a:ext cx="1342768" cy="1201424"/>
              </a:xfrm>
              <a:prstGeom prst="rect">
                <a:avLst/>
              </a:prstGeom>
            </p:spPr>
          </p:pic>
          <p:pic>
            <p:nvPicPr>
              <p:cNvPr id="50" name="Imagen 49"/>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5426977" y="5442507"/>
                <a:ext cx="1342768" cy="1201424"/>
              </a:xfrm>
              <a:prstGeom prst="rect">
                <a:avLst/>
              </a:prstGeom>
            </p:spPr>
          </p:pic>
          <p:pic>
            <p:nvPicPr>
              <p:cNvPr id="51" name="Imagen 50"/>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129816" y="4060209"/>
                <a:ext cx="535432" cy="1151390"/>
              </a:xfrm>
              <a:prstGeom prst="rect">
                <a:avLst/>
              </a:prstGeom>
            </p:spPr>
          </p:pic>
        </p:grpSp>
        <p:pic>
          <p:nvPicPr>
            <p:cNvPr id="42" name="Imagen 41"/>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5459637" y="4925334"/>
              <a:ext cx="499384" cy="1201424"/>
            </a:xfrm>
            <a:prstGeom prst="rect">
              <a:avLst/>
            </a:prstGeom>
          </p:spPr>
        </p:pic>
        <p:sp>
          <p:nvSpPr>
            <p:cNvPr id="43" name="Forma libre 42"/>
            <p:cNvSpPr/>
            <p:nvPr/>
          </p:nvSpPr>
          <p:spPr>
            <a:xfrm>
              <a:off x="5132175" y="4571999"/>
              <a:ext cx="409830" cy="832022"/>
            </a:xfrm>
            <a:custGeom>
              <a:avLst/>
              <a:gdLst>
                <a:gd name="connsiteX0" fmla="*/ 16476 w 436605"/>
                <a:gd name="connsiteY0" fmla="*/ 535459 h 832022"/>
                <a:gd name="connsiteX1" fmla="*/ 16476 w 436605"/>
                <a:gd name="connsiteY1" fmla="*/ 535459 h 832022"/>
                <a:gd name="connsiteX2" fmla="*/ 16476 w 436605"/>
                <a:gd name="connsiteY2" fmla="*/ 395416 h 832022"/>
                <a:gd name="connsiteX3" fmla="*/ 0 w 436605"/>
                <a:gd name="connsiteY3" fmla="*/ 0 h 832022"/>
                <a:gd name="connsiteX4" fmla="*/ 428368 w 436605"/>
                <a:gd name="connsiteY4" fmla="*/ 247135 h 832022"/>
                <a:gd name="connsiteX5" fmla="*/ 436605 w 436605"/>
                <a:gd name="connsiteY5" fmla="*/ 832022 h 83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605" h="832022">
                  <a:moveTo>
                    <a:pt x="16476" y="535459"/>
                  </a:moveTo>
                  <a:lnTo>
                    <a:pt x="16476" y="535459"/>
                  </a:lnTo>
                  <a:lnTo>
                    <a:pt x="16476" y="395416"/>
                  </a:lnTo>
                  <a:lnTo>
                    <a:pt x="0" y="0"/>
                  </a:lnTo>
                  <a:lnTo>
                    <a:pt x="428368" y="247135"/>
                  </a:lnTo>
                  <a:lnTo>
                    <a:pt x="436605" y="832022"/>
                  </a:lnTo>
                </a:path>
              </a:pathLst>
            </a:custGeom>
            <a:no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55" name="CuadroTexto 54"/>
          <p:cNvSpPr txBox="1"/>
          <p:nvPr/>
        </p:nvSpPr>
        <p:spPr>
          <a:xfrm>
            <a:off x="4117284" y="5169379"/>
            <a:ext cx="1621517" cy="312174"/>
          </a:xfrm>
          <a:prstGeom prst="rect">
            <a:avLst/>
          </a:prstGeom>
          <a:solidFill>
            <a:schemeClr val="accent4">
              <a:lumMod val="40000"/>
              <a:lumOff val="60000"/>
            </a:schemeClr>
          </a:solidFill>
        </p:spPr>
        <p:txBody>
          <a:bodyPr wrap="square" rtlCol="0">
            <a:spAutoFit/>
          </a:bodyPr>
          <a:lstStyle/>
          <a:p>
            <a:pPr algn="ctr"/>
            <a:r>
              <a:rPr lang="es-PE" sz="1400" b="1" dirty="0">
                <a:solidFill>
                  <a:schemeClr val="accent6">
                    <a:lumMod val="50000"/>
                  </a:schemeClr>
                </a:solidFill>
              </a:rPr>
              <a:t>Puerta de ingreso</a:t>
            </a:r>
          </a:p>
        </p:txBody>
      </p:sp>
      <p:pic>
        <p:nvPicPr>
          <p:cNvPr id="57" name="Imagen 56"/>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flipH="1">
            <a:off x="4134155" y="1718447"/>
            <a:ext cx="936303" cy="894930"/>
          </a:xfrm>
          <a:prstGeom prst="rect">
            <a:avLst/>
          </a:prstGeom>
        </p:spPr>
      </p:pic>
      <p:pic>
        <p:nvPicPr>
          <p:cNvPr id="58" name="Imagen 57"/>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flipH="1">
            <a:off x="3264082" y="2276659"/>
            <a:ext cx="936303" cy="894930"/>
          </a:xfrm>
          <a:prstGeom prst="rect">
            <a:avLst/>
          </a:prstGeom>
        </p:spPr>
      </p:pic>
      <p:pic>
        <p:nvPicPr>
          <p:cNvPr id="59" name="Imagen 58"/>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flipH="1">
            <a:off x="2351798" y="2823792"/>
            <a:ext cx="1001517" cy="957263"/>
          </a:xfrm>
          <a:prstGeom prst="rect">
            <a:avLst/>
          </a:prstGeom>
        </p:spPr>
      </p:pic>
      <p:grpSp>
        <p:nvGrpSpPr>
          <p:cNvPr id="60" name="Grupo 59"/>
          <p:cNvGrpSpPr/>
          <p:nvPr/>
        </p:nvGrpSpPr>
        <p:grpSpPr>
          <a:xfrm>
            <a:off x="4964632" y="1753397"/>
            <a:ext cx="1724933" cy="915605"/>
            <a:chOff x="4343529" y="676498"/>
            <a:chExt cx="2473065" cy="1222212"/>
          </a:xfrm>
        </p:grpSpPr>
        <p:pic>
          <p:nvPicPr>
            <p:cNvPr id="61" name="Imagen 60"/>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rot="161221">
              <a:off x="4343529" y="676498"/>
              <a:ext cx="1342767" cy="1201421"/>
            </a:xfrm>
            <a:prstGeom prst="rect">
              <a:avLst/>
            </a:prstGeom>
          </p:spPr>
        </p:pic>
        <p:pic>
          <p:nvPicPr>
            <p:cNvPr id="62" name="Imagen 61"/>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flipH="1">
              <a:off x="5473825" y="697286"/>
              <a:ext cx="1342769" cy="1201424"/>
            </a:xfrm>
            <a:prstGeom prst="rect">
              <a:avLst/>
            </a:prstGeom>
          </p:spPr>
        </p:pic>
      </p:grpSp>
      <p:grpSp>
        <p:nvGrpSpPr>
          <p:cNvPr id="7" name="Grupo 6"/>
          <p:cNvGrpSpPr/>
          <p:nvPr/>
        </p:nvGrpSpPr>
        <p:grpSpPr>
          <a:xfrm>
            <a:off x="6508701" y="1731938"/>
            <a:ext cx="3355874" cy="4681059"/>
            <a:chOff x="7845527" y="1707441"/>
            <a:chExt cx="3355874" cy="4681059"/>
          </a:xfrm>
        </p:grpSpPr>
        <p:grpSp>
          <p:nvGrpSpPr>
            <p:cNvPr id="64" name="Grupo 63"/>
            <p:cNvGrpSpPr/>
            <p:nvPr/>
          </p:nvGrpSpPr>
          <p:grpSpPr>
            <a:xfrm>
              <a:off x="7976291" y="1707441"/>
              <a:ext cx="3225110" cy="2407360"/>
              <a:chOff x="6681404" y="421565"/>
              <a:chExt cx="5034107" cy="3325050"/>
            </a:xfrm>
          </p:grpSpPr>
          <p:pic>
            <p:nvPicPr>
              <p:cNvPr id="65" name="Imagen 64"/>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681404" y="421565"/>
                <a:ext cx="1342768" cy="1201424"/>
              </a:xfrm>
              <a:prstGeom prst="rect">
                <a:avLst/>
              </a:prstGeom>
            </p:spPr>
          </p:pic>
          <p:pic>
            <p:nvPicPr>
              <p:cNvPr id="66" name="Imagen 65"/>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915807" y="1127181"/>
                <a:ext cx="1342768" cy="1201424"/>
              </a:xfrm>
              <a:prstGeom prst="rect">
                <a:avLst/>
              </a:prstGeom>
            </p:spPr>
          </p:pic>
          <p:pic>
            <p:nvPicPr>
              <p:cNvPr id="67" name="Imagen 66"/>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138340" y="1839575"/>
                <a:ext cx="1342768" cy="1201424"/>
              </a:xfrm>
              <a:prstGeom prst="rect">
                <a:avLst/>
              </a:prstGeom>
            </p:spPr>
          </p:pic>
          <p:pic>
            <p:nvPicPr>
              <p:cNvPr id="68" name="Imagen 67"/>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372743" y="2545191"/>
                <a:ext cx="1342768" cy="1201424"/>
              </a:xfrm>
              <a:prstGeom prst="rect">
                <a:avLst/>
              </a:prstGeom>
            </p:spPr>
          </p:pic>
        </p:grpSp>
        <p:grpSp>
          <p:nvGrpSpPr>
            <p:cNvPr id="69" name="Grupo 68"/>
            <p:cNvGrpSpPr/>
            <p:nvPr/>
          </p:nvGrpSpPr>
          <p:grpSpPr>
            <a:xfrm>
              <a:off x="7845527" y="3733800"/>
              <a:ext cx="3346348" cy="2654700"/>
              <a:chOff x="6669357" y="3276234"/>
              <a:chExt cx="5046154" cy="3351221"/>
            </a:xfrm>
          </p:grpSpPr>
          <p:pic>
            <p:nvPicPr>
              <p:cNvPr id="70" name="Imagen 69"/>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10372743" y="3276234"/>
                <a:ext cx="1342768" cy="1201424"/>
              </a:xfrm>
              <a:prstGeom prst="rect">
                <a:avLst/>
              </a:prstGeom>
            </p:spPr>
          </p:pic>
          <p:pic>
            <p:nvPicPr>
              <p:cNvPr id="71" name="Imagen 70"/>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9138636" y="4002372"/>
                <a:ext cx="1342768" cy="1201424"/>
              </a:xfrm>
              <a:prstGeom prst="rect">
                <a:avLst/>
              </a:prstGeom>
            </p:spPr>
          </p:pic>
          <p:pic>
            <p:nvPicPr>
              <p:cNvPr id="72" name="Imagen 71"/>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7897569" y="4716226"/>
                <a:ext cx="1342768" cy="1201424"/>
              </a:xfrm>
              <a:prstGeom prst="rect">
                <a:avLst/>
              </a:prstGeom>
            </p:spPr>
          </p:pic>
          <p:pic>
            <p:nvPicPr>
              <p:cNvPr id="73" name="Imagen 72"/>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6669357" y="5426031"/>
                <a:ext cx="1342768" cy="1201424"/>
              </a:xfrm>
              <a:prstGeom prst="rect">
                <a:avLst/>
              </a:prstGeom>
            </p:spPr>
          </p:pic>
        </p:grpSp>
      </p:grpSp>
      <p:grpSp>
        <p:nvGrpSpPr>
          <p:cNvPr id="8" name="Grupo 7"/>
          <p:cNvGrpSpPr/>
          <p:nvPr/>
        </p:nvGrpSpPr>
        <p:grpSpPr>
          <a:xfrm rot="205013">
            <a:off x="3445246" y="2358549"/>
            <a:ext cx="2514031" cy="1528860"/>
            <a:chOff x="1108293" y="4744290"/>
            <a:chExt cx="2615982" cy="1494585"/>
          </a:xfrm>
        </p:grpSpPr>
        <p:grpSp>
          <p:nvGrpSpPr>
            <p:cNvPr id="76" name="Grupo 75"/>
            <p:cNvGrpSpPr/>
            <p:nvPr/>
          </p:nvGrpSpPr>
          <p:grpSpPr>
            <a:xfrm>
              <a:off x="1108293" y="4744290"/>
              <a:ext cx="2615982" cy="1494585"/>
              <a:chOff x="2487875" y="1940987"/>
              <a:chExt cx="3239536" cy="1936648"/>
            </a:xfrm>
          </p:grpSpPr>
          <p:pic>
            <p:nvPicPr>
              <p:cNvPr id="78" name="Imagen 77"/>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958428" y="1940987"/>
                <a:ext cx="1768983" cy="1120356"/>
              </a:xfrm>
              <a:prstGeom prst="rect">
                <a:avLst/>
              </a:prstGeom>
            </p:spPr>
          </p:pic>
          <p:pic>
            <p:nvPicPr>
              <p:cNvPr id="79" name="Imagen 78"/>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235730" y="2348004"/>
                <a:ext cx="1768983" cy="1120356"/>
              </a:xfrm>
              <a:prstGeom prst="rect">
                <a:avLst/>
              </a:prstGeom>
            </p:spPr>
          </p:pic>
          <p:pic>
            <p:nvPicPr>
              <p:cNvPr id="80" name="Imagen 79"/>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487875" y="2757279"/>
                <a:ext cx="1768983" cy="1120356"/>
              </a:xfrm>
              <a:prstGeom prst="rect">
                <a:avLst/>
              </a:prstGeom>
            </p:spPr>
          </p:pic>
        </p:grpSp>
        <p:sp>
          <p:nvSpPr>
            <p:cNvPr id="83" name="Elipse 82"/>
            <p:cNvSpPr/>
            <p:nvPr/>
          </p:nvSpPr>
          <p:spPr>
            <a:xfrm>
              <a:off x="2585524" y="5029201"/>
              <a:ext cx="358859" cy="361950"/>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4" name="Rectángulo 83"/>
            <p:cNvSpPr/>
            <p:nvPr/>
          </p:nvSpPr>
          <p:spPr>
            <a:xfrm>
              <a:off x="2516785" y="4934760"/>
              <a:ext cx="497719" cy="523220"/>
            </a:xfrm>
            <a:prstGeom prst="rect">
              <a:avLst/>
            </a:prstGeom>
            <a:noFill/>
          </p:spPr>
          <p:txBody>
            <a:bodyPr wrap="square" lIns="91440" tIns="45720" rIns="91440" bIns="45720">
              <a:spAutoFit/>
            </a:bodyPr>
            <a:lstStyle/>
            <a:p>
              <a:pPr algn="ctr"/>
              <a:r>
                <a:rPr lang="es-ES" sz="2800" dirty="0">
                  <a:ln w="0"/>
                  <a:effectLst>
                    <a:outerShdw blurRad="38100" dist="19050" dir="2700000" algn="tl" rotWithShape="0">
                      <a:schemeClr val="dk1">
                        <a:alpha val="40000"/>
                      </a:schemeClr>
                    </a:outerShdw>
                  </a:effectLst>
                </a:rPr>
                <a:t>4</a:t>
              </a:r>
              <a:endParaRPr lang="es-ES" sz="2800" b="0" cap="none" spc="0" dirty="0">
                <a:ln w="0"/>
                <a:solidFill>
                  <a:schemeClr val="tx1"/>
                </a:solidFill>
                <a:effectLst>
                  <a:outerShdw blurRad="38100" dist="19050" dir="2700000" algn="tl" rotWithShape="0">
                    <a:schemeClr val="dk1">
                      <a:alpha val="40000"/>
                    </a:schemeClr>
                  </a:outerShdw>
                </a:effectLst>
              </a:endParaRPr>
            </a:p>
          </p:txBody>
        </p:sp>
      </p:grpSp>
      <p:grpSp>
        <p:nvGrpSpPr>
          <p:cNvPr id="10" name="Grupo 9"/>
          <p:cNvGrpSpPr/>
          <p:nvPr/>
        </p:nvGrpSpPr>
        <p:grpSpPr>
          <a:xfrm rot="21380811">
            <a:off x="5950762" y="2176432"/>
            <a:ext cx="2924725" cy="1782338"/>
            <a:chOff x="9562551" y="5056610"/>
            <a:chExt cx="2924725" cy="1782338"/>
          </a:xfrm>
        </p:grpSpPr>
        <p:grpSp>
          <p:nvGrpSpPr>
            <p:cNvPr id="9" name="Grupo 8"/>
            <p:cNvGrpSpPr/>
            <p:nvPr/>
          </p:nvGrpSpPr>
          <p:grpSpPr>
            <a:xfrm rot="254100">
              <a:off x="9562551" y="5056610"/>
              <a:ext cx="2924725" cy="1782338"/>
              <a:chOff x="1094825" y="3865987"/>
              <a:chExt cx="3324709" cy="2044439"/>
            </a:xfrm>
          </p:grpSpPr>
          <p:pic>
            <p:nvPicPr>
              <p:cNvPr id="87" name="Imagen 86"/>
              <p:cNvPicPr>
                <a:picLocks noChangeAspect="1"/>
              </p:cNvPicPr>
              <p:nvPr/>
            </p:nvPicPr>
            <p:blipFill>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1094825" y="3865987"/>
                <a:ext cx="1818970" cy="1152014"/>
              </a:xfrm>
              <a:prstGeom prst="rect">
                <a:avLst/>
              </a:prstGeom>
            </p:spPr>
          </p:pic>
          <p:pic>
            <p:nvPicPr>
              <p:cNvPr id="88" name="Imagen 87"/>
              <p:cNvPicPr>
                <a:picLocks noChangeAspect="1"/>
              </p:cNvPicPr>
              <p:nvPr/>
            </p:nvPicPr>
            <p:blipFill>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1823882" y="4305328"/>
                <a:ext cx="1818970" cy="1152014"/>
              </a:xfrm>
              <a:prstGeom prst="rect">
                <a:avLst/>
              </a:prstGeom>
            </p:spPr>
          </p:pic>
          <p:pic>
            <p:nvPicPr>
              <p:cNvPr id="89" name="Imagen 88"/>
              <p:cNvPicPr>
                <a:picLocks noChangeAspect="1"/>
              </p:cNvPicPr>
              <p:nvPr/>
            </p:nvPicPr>
            <p:blipFill>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2600564" y="4758412"/>
                <a:ext cx="1818970" cy="1152014"/>
              </a:xfrm>
              <a:prstGeom prst="rect">
                <a:avLst/>
              </a:prstGeom>
            </p:spPr>
          </p:pic>
        </p:grpSp>
        <p:sp>
          <p:nvSpPr>
            <p:cNvPr id="91" name="Elipse 90"/>
            <p:cNvSpPr/>
            <p:nvPr/>
          </p:nvSpPr>
          <p:spPr>
            <a:xfrm>
              <a:off x="11034191" y="5791200"/>
              <a:ext cx="354253" cy="36195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2" name="Rectángulo 91"/>
            <p:cNvSpPr/>
            <p:nvPr/>
          </p:nvSpPr>
          <p:spPr>
            <a:xfrm>
              <a:off x="10943507" y="5694842"/>
              <a:ext cx="518863" cy="523220"/>
            </a:xfrm>
            <a:prstGeom prst="rect">
              <a:avLst/>
            </a:prstGeom>
            <a:noFill/>
          </p:spPr>
          <p:txBody>
            <a:bodyPr wrap="square" lIns="91440" tIns="45720" rIns="91440" bIns="45720">
              <a:spAutoFit/>
            </a:bodyPr>
            <a:lstStyle/>
            <a:p>
              <a:pPr algn="ctr"/>
              <a:r>
                <a:rPr lang="es-ES" sz="2800" b="0" cap="none" spc="0" dirty="0">
                  <a:ln w="0"/>
                  <a:solidFill>
                    <a:schemeClr val="tx1"/>
                  </a:solidFill>
                  <a:effectLst>
                    <a:outerShdw blurRad="38100" dist="19050" dir="2700000" algn="tl" rotWithShape="0">
                      <a:schemeClr val="dk1">
                        <a:alpha val="40000"/>
                      </a:schemeClr>
                    </a:outerShdw>
                  </a:effectLst>
                </a:rPr>
                <a:t>3</a:t>
              </a:r>
            </a:p>
          </p:txBody>
        </p:sp>
      </p:grpSp>
      <p:grpSp>
        <p:nvGrpSpPr>
          <p:cNvPr id="11" name="Grupo 10"/>
          <p:cNvGrpSpPr/>
          <p:nvPr/>
        </p:nvGrpSpPr>
        <p:grpSpPr>
          <a:xfrm rot="21402395">
            <a:off x="6313306" y="3747930"/>
            <a:ext cx="2491681" cy="1527373"/>
            <a:chOff x="600120" y="4646908"/>
            <a:chExt cx="2491681" cy="1527373"/>
          </a:xfrm>
        </p:grpSpPr>
        <p:grpSp>
          <p:nvGrpSpPr>
            <p:cNvPr id="98" name="Grupo 97"/>
            <p:cNvGrpSpPr/>
            <p:nvPr/>
          </p:nvGrpSpPr>
          <p:grpSpPr>
            <a:xfrm>
              <a:off x="600120" y="4646908"/>
              <a:ext cx="2491681" cy="1527373"/>
              <a:chOff x="7842523" y="3182190"/>
              <a:chExt cx="2491681" cy="1527373"/>
            </a:xfrm>
          </p:grpSpPr>
          <p:pic>
            <p:nvPicPr>
              <p:cNvPr id="111" name="Imagen 110"/>
              <p:cNvPicPr>
                <a:picLocks noChangeAspect="1"/>
              </p:cNvPicPr>
              <p:nvPr/>
            </p:nvPicPr>
            <p:blipFill>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565221" y="3182190"/>
                <a:ext cx="1768983" cy="1120356"/>
              </a:xfrm>
              <a:prstGeom prst="rect">
                <a:avLst/>
              </a:prstGeom>
            </p:spPr>
          </p:pic>
          <p:pic>
            <p:nvPicPr>
              <p:cNvPr id="112" name="Imagen 111"/>
              <p:cNvPicPr>
                <a:picLocks noChangeAspect="1"/>
              </p:cNvPicPr>
              <p:nvPr/>
            </p:nvPicPr>
            <p:blipFill>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842523" y="3589207"/>
                <a:ext cx="1768983" cy="1120356"/>
              </a:xfrm>
              <a:prstGeom prst="rect">
                <a:avLst/>
              </a:prstGeom>
            </p:spPr>
          </p:pic>
        </p:grpSp>
        <p:sp>
          <p:nvSpPr>
            <p:cNvPr id="113" name="Elipse 112"/>
            <p:cNvSpPr/>
            <p:nvPr/>
          </p:nvSpPr>
          <p:spPr>
            <a:xfrm>
              <a:off x="1728266" y="5105401"/>
              <a:ext cx="354253" cy="36195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4" name="Rectángulo 113"/>
            <p:cNvSpPr/>
            <p:nvPr/>
          </p:nvSpPr>
          <p:spPr>
            <a:xfrm>
              <a:off x="1654931" y="5010149"/>
              <a:ext cx="518863" cy="523220"/>
            </a:xfrm>
            <a:prstGeom prst="rect">
              <a:avLst/>
            </a:prstGeom>
            <a:noFill/>
          </p:spPr>
          <p:txBody>
            <a:bodyPr wrap="square" lIns="91440" tIns="45720" rIns="91440" bIns="45720">
              <a:spAutoFit/>
            </a:bodyPr>
            <a:lstStyle/>
            <a:p>
              <a:pPr algn="ctr"/>
              <a:r>
                <a:rPr lang="es-ES" sz="2800" dirty="0">
                  <a:ln w="0"/>
                  <a:effectLst>
                    <a:outerShdw blurRad="38100" dist="19050" dir="2700000" algn="tl" rotWithShape="0">
                      <a:schemeClr val="dk1">
                        <a:alpha val="40000"/>
                      </a:schemeClr>
                    </a:outerShdw>
                  </a:effectLst>
                </a:rPr>
                <a:t>2</a:t>
              </a:r>
              <a:endParaRPr lang="es-ES" sz="2800" b="0" cap="none" spc="0" dirty="0">
                <a:ln w="0"/>
                <a:solidFill>
                  <a:schemeClr val="tx1"/>
                </a:solidFill>
                <a:effectLst>
                  <a:outerShdw blurRad="38100" dist="19050" dir="2700000" algn="tl" rotWithShape="0">
                    <a:schemeClr val="dk1">
                      <a:alpha val="40000"/>
                    </a:schemeClr>
                  </a:outerShdw>
                </a:effectLst>
              </a:endParaRPr>
            </a:p>
          </p:txBody>
        </p:sp>
      </p:grpSp>
      <p:pic>
        <p:nvPicPr>
          <p:cNvPr id="141" name="Imagen 140"/>
          <p:cNvPicPr>
            <a:picLocks noChangeAspect="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3741511" y="3589245"/>
            <a:ext cx="1512254" cy="1312502"/>
          </a:xfrm>
          <a:prstGeom prst="rect">
            <a:avLst/>
          </a:prstGeom>
        </p:spPr>
      </p:pic>
      <p:grpSp>
        <p:nvGrpSpPr>
          <p:cNvPr id="14" name="Grupo 13"/>
          <p:cNvGrpSpPr/>
          <p:nvPr/>
        </p:nvGrpSpPr>
        <p:grpSpPr>
          <a:xfrm>
            <a:off x="5902731" y="4801357"/>
            <a:ext cx="1301028" cy="1038652"/>
            <a:chOff x="3456620" y="5081210"/>
            <a:chExt cx="1301028" cy="1038652"/>
          </a:xfrm>
        </p:grpSpPr>
        <p:pic>
          <p:nvPicPr>
            <p:cNvPr id="146" name="Imagen 14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77747" flipH="1">
              <a:off x="3456620" y="5081210"/>
              <a:ext cx="1301028" cy="1038652"/>
            </a:xfrm>
            <a:prstGeom prst="rect">
              <a:avLst/>
            </a:prstGeom>
          </p:spPr>
        </p:pic>
        <p:sp>
          <p:nvSpPr>
            <p:cNvPr id="148" name="Elipse 147"/>
            <p:cNvSpPr/>
            <p:nvPr/>
          </p:nvSpPr>
          <p:spPr>
            <a:xfrm>
              <a:off x="4119041" y="5562601"/>
              <a:ext cx="354253" cy="36195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9" name="Rectángulo 148"/>
            <p:cNvSpPr/>
            <p:nvPr/>
          </p:nvSpPr>
          <p:spPr>
            <a:xfrm>
              <a:off x="4045706" y="5495924"/>
              <a:ext cx="518863" cy="523220"/>
            </a:xfrm>
            <a:prstGeom prst="rect">
              <a:avLst/>
            </a:prstGeom>
            <a:noFill/>
          </p:spPr>
          <p:txBody>
            <a:bodyPr wrap="square" lIns="91440" tIns="45720" rIns="91440" bIns="45720">
              <a:spAutoFit/>
            </a:bodyPr>
            <a:lstStyle/>
            <a:p>
              <a:pPr algn="ctr"/>
              <a:r>
                <a:rPr lang="es-ES" sz="2800" dirty="0">
                  <a:ln w="0"/>
                  <a:effectLst>
                    <a:outerShdw blurRad="38100" dist="19050" dir="2700000" algn="tl" rotWithShape="0">
                      <a:schemeClr val="dk1">
                        <a:alpha val="40000"/>
                      </a:schemeClr>
                    </a:outerShdw>
                  </a:effectLst>
                </a:rPr>
                <a:t>1</a:t>
              </a:r>
              <a:endParaRPr lang="es-ES" sz="2800" b="0" cap="none" spc="0" dirty="0">
                <a:ln w="0"/>
                <a:solidFill>
                  <a:schemeClr val="tx1"/>
                </a:solidFill>
                <a:effectLst>
                  <a:outerShdw blurRad="38100" dist="19050" dir="2700000" algn="tl" rotWithShape="0">
                    <a:schemeClr val="dk1">
                      <a:alpha val="40000"/>
                    </a:schemeClr>
                  </a:outerShdw>
                </a:effectLst>
              </a:endParaRPr>
            </a:p>
          </p:txBody>
        </p:sp>
      </p:grpSp>
      <p:sp>
        <p:nvSpPr>
          <p:cNvPr id="151" name="Forma libre 150"/>
          <p:cNvSpPr/>
          <p:nvPr/>
        </p:nvSpPr>
        <p:spPr>
          <a:xfrm>
            <a:off x="4560983" y="2864386"/>
            <a:ext cx="3221538" cy="2236424"/>
          </a:xfrm>
          <a:custGeom>
            <a:avLst/>
            <a:gdLst>
              <a:gd name="connsiteX0" fmla="*/ 2215979 w 4283676"/>
              <a:gd name="connsiteY0" fmla="*/ 0 h 3089189"/>
              <a:gd name="connsiteX1" fmla="*/ 0 w 4283676"/>
              <a:gd name="connsiteY1" fmla="*/ 1268627 h 3089189"/>
              <a:gd name="connsiteX2" fmla="*/ 1828800 w 4283676"/>
              <a:gd name="connsiteY2" fmla="*/ 2364259 h 3089189"/>
              <a:gd name="connsiteX3" fmla="*/ 1046206 w 4283676"/>
              <a:gd name="connsiteY3" fmla="*/ 2907957 h 3089189"/>
              <a:gd name="connsiteX4" fmla="*/ 1383957 w 4283676"/>
              <a:gd name="connsiteY4" fmla="*/ 3089189 h 3089189"/>
              <a:gd name="connsiteX5" fmla="*/ 1491049 w 4283676"/>
              <a:gd name="connsiteY5" fmla="*/ 3031524 h 3089189"/>
              <a:gd name="connsiteX6" fmla="*/ 1532238 w 4283676"/>
              <a:gd name="connsiteY6" fmla="*/ 2990335 h 3089189"/>
              <a:gd name="connsiteX7" fmla="*/ 4283676 w 4283676"/>
              <a:gd name="connsiteY7" fmla="*/ 1186249 h 3089189"/>
              <a:gd name="connsiteX8" fmla="*/ 2215979 w 4283676"/>
              <a:gd name="connsiteY8" fmla="*/ 0 h 308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3676" h="3089189">
                <a:moveTo>
                  <a:pt x="2215979" y="0"/>
                </a:moveTo>
                <a:lnTo>
                  <a:pt x="0" y="1268627"/>
                </a:lnTo>
                <a:lnTo>
                  <a:pt x="1828800" y="2364259"/>
                </a:lnTo>
                <a:lnTo>
                  <a:pt x="1046206" y="2907957"/>
                </a:lnTo>
                <a:lnTo>
                  <a:pt x="1383957" y="3089189"/>
                </a:lnTo>
                <a:cubicBezTo>
                  <a:pt x="1419654" y="3069967"/>
                  <a:pt x="1457315" y="3054013"/>
                  <a:pt x="1491049" y="3031524"/>
                </a:cubicBezTo>
                <a:cubicBezTo>
                  <a:pt x="1507205" y="3020754"/>
                  <a:pt x="1532238" y="2990335"/>
                  <a:pt x="1532238" y="2990335"/>
                </a:cubicBezTo>
                <a:lnTo>
                  <a:pt x="4283676" y="1186249"/>
                </a:lnTo>
                <a:lnTo>
                  <a:pt x="2215979" y="0"/>
                </a:lnTo>
                <a:close/>
              </a:path>
            </a:pathLst>
          </a:cu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63" name="Grupo 162"/>
          <p:cNvGrpSpPr/>
          <p:nvPr/>
        </p:nvGrpSpPr>
        <p:grpSpPr>
          <a:xfrm>
            <a:off x="3510626" y="2966918"/>
            <a:ext cx="659644" cy="400110"/>
            <a:chOff x="8912981" y="866774"/>
            <a:chExt cx="659644" cy="400110"/>
          </a:xfrm>
        </p:grpSpPr>
        <p:sp>
          <p:nvSpPr>
            <p:cNvPr id="164" name="Rectángulo 163"/>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5" name="Rectángulo 164"/>
            <p:cNvSpPr/>
            <p:nvPr/>
          </p:nvSpPr>
          <p:spPr>
            <a:xfrm>
              <a:off x="8912981" y="86677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A1</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67" name="Grupo 166"/>
          <p:cNvGrpSpPr/>
          <p:nvPr/>
        </p:nvGrpSpPr>
        <p:grpSpPr>
          <a:xfrm>
            <a:off x="4007616" y="2625294"/>
            <a:ext cx="659644" cy="400110"/>
            <a:chOff x="8923412" y="870251"/>
            <a:chExt cx="659644" cy="400110"/>
          </a:xfrm>
        </p:grpSpPr>
        <p:sp>
          <p:nvSpPr>
            <p:cNvPr id="168" name="Rectángulo 167"/>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9" name="Rectángulo 168"/>
            <p:cNvSpPr/>
            <p:nvPr/>
          </p:nvSpPr>
          <p:spPr>
            <a:xfrm>
              <a:off x="8923412" y="870251"/>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A2</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71" name="Grupo 170"/>
          <p:cNvGrpSpPr/>
          <p:nvPr/>
        </p:nvGrpSpPr>
        <p:grpSpPr>
          <a:xfrm>
            <a:off x="4992607" y="2243297"/>
            <a:ext cx="659644" cy="400110"/>
            <a:chOff x="8930365" y="856344"/>
            <a:chExt cx="659644" cy="400110"/>
          </a:xfrm>
        </p:grpSpPr>
        <p:sp>
          <p:nvSpPr>
            <p:cNvPr id="172" name="Rectángulo 171"/>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3" name="Rectángulo 172"/>
            <p:cNvSpPr/>
            <p:nvPr/>
          </p:nvSpPr>
          <p:spPr>
            <a:xfrm>
              <a:off x="8930365" y="85634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A3</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75" name="Grupo 174"/>
          <p:cNvGrpSpPr/>
          <p:nvPr/>
        </p:nvGrpSpPr>
        <p:grpSpPr>
          <a:xfrm>
            <a:off x="6497679" y="2108722"/>
            <a:ext cx="659644" cy="400110"/>
            <a:chOff x="8912981" y="866774"/>
            <a:chExt cx="659644" cy="400110"/>
          </a:xfrm>
        </p:grpSpPr>
        <p:sp>
          <p:nvSpPr>
            <p:cNvPr id="176" name="Rectángulo 175"/>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7" name="Rectángulo 176"/>
            <p:cNvSpPr/>
            <p:nvPr/>
          </p:nvSpPr>
          <p:spPr>
            <a:xfrm>
              <a:off x="8912981" y="86677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A4</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79" name="Grupo 178"/>
          <p:cNvGrpSpPr/>
          <p:nvPr/>
        </p:nvGrpSpPr>
        <p:grpSpPr>
          <a:xfrm>
            <a:off x="7178350" y="2530021"/>
            <a:ext cx="659644" cy="400110"/>
            <a:chOff x="8912981" y="866774"/>
            <a:chExt cx="659644" cy="400110"/>
          </a:xfrm>
        </p:grpSpPr>
        <p:sp>
          <p:nvSpPr>
            <p:cNvPr id="180" name="Rectángulo 179"/>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1" name="Rectángulo 180"/>
            <p:cNvSpPr/>
            <p:nvPr/>
          </p:nvSpPr>
          <p:spPr>
            <a:xfrm>
              <a:off x="8912981" y="86677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A5</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86" name="Grupo 185"/>
          <p:cNvGrpSpPr/>
          <p:nvPr/>
        </p:nvGrpSpPr>
        <p:grpSpPr>
          <a:xfrm>
            <a:off x="7878803" y="2984290"/>
            <a:ext cx="659644" cy="400110"/>
            <a:chOff x="8912981" y="866774"/>
            <a:chExt cx="659644" cy="400110"/>
          </a:xfrm>
        </p:grpSpPr>
        <p:sp>
          <p:nvSpPr>
            <p:cNvPr id="187" name="Rectángulo 186"/>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8" name="Rectángulo 187"/>
            <p:cNvSpPr/>
            <p:nvPr/>
          </p:nvSpPr>
          <p:spPr>
            <a:xfrm>
              <a:off x="8912981" y="86677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A6</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90" name="Grupo 189"/>
          <p:cNvGrpSpPr/>
          <p:nvPr/>
        </p:nvGrpSpPr>
        <p:grpSpPr>
          <a:xfrm>
            <a:off x="7920567" y="3853996"/>
            <a:ext cx="659644" cy="400110"/>
            <a:chOff x="8912981" y="866774"/>
            <a:chExt cx="659644" cy="400110"/>
          </a:xfrm>
        </p:grpSpPr>
        <p:sp>
          <p:nvSpPr>
            <p:cNvPr id="191" name="Rectángulo 190"/>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2" name="Rectángulo 191"/>
            <p:cNvSpPr/>
            <p:nvPr/>
          </p:nvSpPr>
          <p:spPr>
            <a:xfrm>
              <a:off x="8912981" y="86677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A7</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194" name="Grupo 193"/>
          <p:cNvGrpSpPr/>
          <p:nvPr/>
        </p:nvGrpSpPr>
        <p:grpSpPr>
          <a:xfrm>
            <a:off x="6625167" y="4330246"/>
            <a:ext cx="659644" cy="400110"/>
            <a:chOff x="8912981" y="866774"/>
            <a:chExt cx="659644" cy="400110"/>
          </a:xfrm>
        </p:grpSpPr>
        <p:sp>
          <p:nvSpPr>
            <p:cNvPr id="195" name="Rectángulo 194"/>
            <p:cNvSpPr/>
            <p:nvPr/>
          </p:nvSpPr>
          <p:spPr>
            <a:xfrm>
              <a:off x="9081566" y="942977"/>
              <a:ext cx="338659" cy="2571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6" name="Rectángulo 195"/>
            <p:cNvSpPr/>
            <p:nvPr/>
          </p:nvSpPr>
          <p:spPr>
            <a:xfrm>
              <a:off x="8912981" y="866774"/>
              <a:ext cx="659644" cy="400110"/>
            </a:xfrm>
            <a:prstGeom prst="rect">
              <a:avLst/>
            </a:prstGeom>
            <a:noFill/>
          </p:spPr>
          <p:txBody>
            <a:bodyPr wrap="square" lIns="91440" tIns="45720" rIns="91440" bIns="45720">
              <a:spAutoFit/>
            </a:bodyPr>
            <a:lstStyle/>
            <a:p>
              <a:pPr algn="ctr"/>
              <a:r>
                <a:rPr lang="es-ES" sz="2000" dirty="0">
                  <a:ln w="0"/>
                  <a:effectLst>
                    <a:outerShdw blurRad="38100" dist="19050" dir="2700000" algn="tl" rotWithShape="0">
                      <a:schemeClr val="dk1">
                        <a:alpha val="40000"/>
                      </a:schemeClr>
                    </a:outerShdw>
                  </a:effectLst>
                </a:rPr>
                <a:t>A8</a:t>
              </a:r>
              <a:endParaRPr lang="es-ES" sz="2000" b="0" cap="none" spc="0" dirty="0">
                <a:ln w="0"/>
                <a:solidFill>
                  <a:schemeClr val="tx1"/>
                </a:solidFill>
                <a:effectLst>
                  <a:outerShdw blurRad="38100" dist="19050" dir="2700000" algn="tl" rotWithShape="0">
                    <a:schemeClr val="dk1">
                      <a:alpha val="40000"/>
                    </a:schemeClr>
                  </a:outerShdw>
                </a:effectLst>
              </a:endParaRPr>
            </a:p>
          </p:txBody>
        </p:sp>
      </p:grpSp>
      <p:grpSp>
        <p:nvGrpSpPr>
          <p:cNvPr id="24" name="Grupo 23"/>
          <p:cNvGrpSpPr/>
          <p:nvPr/>
        </p:nvGrpSpPr>
        <p:grpSpPr>
          <a:xfrm>
            <a:off x="5107826" y="1365492"/>
            <a:ext cx="1181664" cy="469735"/>
            <a:chOff x="5107826" y="1365492"/>
            <a:chExt cx="1181664" cy="469735"/>
          </a:xfrm>
        </p:grpSpPr>
        <p:sp>
          <p:nvSpPr>
            <p:cNvPr id="216" name="Llamada rectangular 215"/>
            <p:cNvSpPr/>
            <p:nvPr/>
          </p:nvSpPr>
          <p:spPr>
            <a:xfrm>
              <a:off x="5107826" y="1365492"/>
              <a:ext cx="1181664" cy="469735"/>
            </a:xfrm>
            <a:prstGeom prst="wedgeRectCallout">
              <a:avLst>
                <a:gd name="adj1" fmla="val 101937"/>
                <a:gd name="adj2" fmla="val 476092"/>
              </a:avLst>
            </a:prstGeom>
            <a:solidFill>
              <a:srgbClr val="B0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5" name="Rectángulo 154"/>
            <p:cNvSpPr/>
            <p:nvPr/>
          </p:nvSpPr>
          <p:spPr>
            <a:xfrm>
              <a:off x="5270646" y="1428197"/>
              <a:ext cx="868740" cy="338554"/>
            </a:xfrm>
            <a:prstGeom prst="rect">
              <a:avLst/>
            </a:prstGeom>
          </p:spPr>
          <p:txBody>
            <a:bodyPr wrap="square">
              <a:spAutoFit/>
            </a:bodyPr>
            <a:lstStyle/>
            <a:p>
              <a:pPr lvl="0" algn="ctr"/>
              <a:r>
                <a:rPr lang="es-PE" sz="1600" b="1" dirty="0">
                  <a:solidFill>
                    <a:schemeClr val="accent1">
                      <a:lumMod val="50000"/>
                    </a:schemeClr>
                  </a:solidFill>
                  <a:latin typeface="Roboto"/>
                  <a:ea typeface="Calibri"/>
                  <a:cs typeface="Calibri"/>
                  <a:sym typeface="Calibri"/>
                </a:rPr>
                <a:t>PATIO</a:t>
              </a:r>
            </a:p>
          </p:txBody>
        </p:sp>
      </p:grpSp>
      <p:grpSp>
        <p:nvGrpSpPr>
          <p:cNvPr id="217" name="Grupo 216"/>
          <p:cNvGrpSpPr/>
          <p:nvPr/>
        </p:nvGrpSpPr>
        <p:grpSpPr>
          <a:xfrm rot="21105157">
            <a:off x="7160963" y="4175392"/>
            <a:ext cx="2041609" cy="1110695"/>
            <a:chOff x="8974765" y="4798888"/>
            <a:chExt cx="2372814" cy="1664482"/>
          </a:xfrm>
        </p:grpSpPr>
        <p:pic>
          <p:nvPicPr>
            <p:cNvPr id="218" name="Picture 14" descr="http://static.mercadoshops.com/100-imagenes-de-arboles-png-sin-fondo-para-renders-envio-ya_iZ112348507XvZxXpZ2XfZ135370949-634781698-2.jpgXsZ135370949xI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21546" y="5206743"/>
              <a:ext cx="921867" cy="921867"/>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14" descr="http://static.mercadoshops.com/100-imagenes-de-arboles-png-sin-fondo-para-renders-envio-ya_iZ112348507XvZxXpZ2XfZ135370949-634781698-2.jpgXsZ135370949xI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74765" y="5541503"/>
              <a:ext cx="921867" cy="921867"/>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4" descr="http://static.mercadoshops.com/100-imagenes-de-arboles-png-sin-fondo-para-renders-envio-ya_iZ112348507XvZxXpZ2XfZ135370949-634781698-2.jpgXsZ135370949xI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25712" y="4798888"/>
              <a:ext cx="921867" cy="921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1" name="Grupo 220"/>
          <p:cNvGrpSpPr/>
          <p:nvPr/>
        </p:nvGrpSpPr>
        <p:grpSpPr>
          <a:xfrm rot="21105157">
            <a:off x="2905541" y="1925456"/>
            <a:ext cx="2264633" cy="1257579"/>
            <a:chOff x="8874323" y="4854827"/>
            <a:chExt cx="2632020" cy="1884600"/>
          </a:xfrm>
        </p:grpSpPr>
        <p:pic>
          <p:nvPicPr>
            <p:cNvPr id="222" name="Picture 14" descr="http://static.mercadoshops.com/100-imagenes-de-arboles-png-sin-fondo-para-renders-envio-ya_iZ112348507XvZxXpZ2XfZ135370949-634781698-2.jpgXsZ135370949xI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69998" y="5284241"/>
              <a:ext cx="921867" cy="921867"/>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14" descr="http://static.mercadoshops.com/100-imagenes-de-arboles-png-sin-fondo-para-renders-envio-ya_iZ112348507XvZxXpZ2XfZ135370949-634781698-2.jpgXsZ135370949xI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874323" y="5817561"/>
              <a:ext cx="921868" cy="921866"/>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4" descr="http://static.mercadoshops.com/100-imagenes-de-arboles-png-sin-fondo-para-renders-envio-ya_iZ112348507XvZxXpZ2XfZ135370949-634781698-2.jpgXsZ135370949xI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84476" y="4854827"/>
              <a:ext cx="921867" cy="9218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upo 24"/>
          <p:cNvGrpSpPr/>
          <p:nvPr/>
        </p:nvGrpSpPr>
        <p:grpSpPr>
          <a:xfrm>
            <a:off x="1274679" y="1236814"/>
            <a:ext cx="2154238" cy="892552"/>
            <a:chOff x="1274679" y="1236814"/>
            <a:chExt cx="2154238" cy="892552"/>
          </a:xfrm>
        </p:grpSpPr>
        <p:sp>
          <p:nvSpPr>
            <p:cNvPr id="211" name="Llamada rectangular 210"/>
            <p:cNvSpPr/>
            <p:nvPr/>
          </p:nvSpPr>
          <p:spPr>
            <a:xfrm>
              <a:off x="1274679" y="1258680"/>
              <a:ext cx="2154238" cy="845134"/>
            </a:xfrm>
            <a:prstGeom prst="wedgeRectCallout">
              <a:avLst>
                <a:gd name="adj1" fmla="val 114063"/>
                <a:gd name="adj2" fmla="val 143929"/>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PE"/>
            </a:p>
          </p:txBody>
        </p:sp>
        <p:sp>
          <p:nvSpPr>
            <p:cNvPr id="86" name="Rectángulo 85"/>
            <p:cNvSpPr/>
            <p:nvPr/>
          </p:nvSpPr>
          <p:spPr>
            <a:xfrm>
              <a:off x="1491255" y="1236814"/>
              <a:ext cx="1689026" cy="892552"/>
            </a:xfrm>
            <a:prstGeom prst="rect">
              <a:avLst/>
            </a:prstGeom>
          </p:spPr>
          <p:txBody>
            <a:bodyPr wrap="square">
              <a:spAutoFit/>
            </a:bodyPr>
            <a:lstStyle/>
            <a:p>
              <a:pPr lvl="0" algn="ctr"/>
              <a:r>
                <a:rPr lang="es-PE" sz="1600" b="1" dirty="0">
                  <a:solidFill>
                    <a:schemeClr val="bg1"/>
                  </a:solidFill>
                  <a:latin typeface="Roboto"/>
                  <a:ea typeface="Calibri"/>
                  <a:cs typeface="Calibri"/>
                  <a:sym typeface="Calibri"/>
                </a:rPr>
                <a:t>EDIFICACIÓN 4</a:t>
              </a:r>
            </a:p>
            <a:p>
              <a:pPr lvl="0" algn="ctr"/>
              <a:r>
                <a:rPr lang="es-PE" dirty="0">
                  <a:solidFill>
                    <a:schemeClr val="bg1"/>
                  </a:solidFill>
                  <a:ea typeface="Calibri"/>
                  <a:cs typeface="Calibri"/>
                  <a:sym typeface="Calibri"/>
                </a:rPr>
                <a:t>Aulas</a:t>
              </a:r>
            </a:p>
            <a:p>
              <a:pPr lvl="0" algn="ctr"/>
              <a:r>
                <a:rPr lang="es-PE" dirty="0">
                  <a:solidFill>
                    <a:schemeClr val="bg1"/>
                  </a:solidFill>
                  <a:ea typeface="Calibri"/>
                  <a:cs typeface="Calibri"/>
                  <a:sym typeface="Calibri"/>
                </a:rPr>
                <a:t>AIP </a:t>
              </a:r>
            </a:p>
          </p:txBody>
        </p:sp>
      </p:grpSp>
      <p:grpSp>
        <p:nvGrpSpPr>
          <p:cNvPr id="23" name="Grupo 22"/>
          <p:cNvGrpSpPr/>
          <p:nvPr/>
        </p:nvGrpSpPr>
        <p:grpSpPr>
          <a:xfrm>
            <a:off x="8809040" y="1151085"/>
            <a:ext cx="2372300" cy="854719"/>
            <a:chOff x="8809040" y="1151085"/>
            <a:chExt cx="2372300" cy="854719"/>
          </a:xfrm>
        </p:grpSpPr>
        <p:sp>
          <p:nvSpPr>
            <p:cNvPr id="212" name="Llamada rectangular 211"/>
            <p:cNvSpPr/>
            <p:nvPr/>
          </p:nvSpPr>
          <p:spPr>
            <a:xfrm>
              <a:off x="8809040" y="1151085"/>
              <a:ext cx="2372300" cy="854719"/>
            </a:xfrm>
            <a:prstGeom prst="wedgeRectCallout">
              <a:avLst>
                <a:gd name="adj1" fmla="val -93781"/>
                <a:gd name="adj2" fmla="val 158462"/>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PE"/>
            </a:p>
          </p:txBody>
        </p:sp>
        <p:sp>
          <p:nvSpPr>
            <p:cNvPr id="94" name="Rectángulo 93"/>
            <p:cNvSpPr/>
            <p:nvPr/>
          </p:nvSpPr>
          <p:spPr>
            <a:xfrm>
              <a:off x="8950998" y="1277793"/>
              <a:ext cx="2075543" cy="615553"/>
            </a:xfrm>
            <a:prstGeom prst="rect">
              <a:avLst/>
            </a:prstGeom>
          </p:spPr>
          <p:txBody>
            <a:bodyPr wrap="square">
              <a:spAutoFit/>
            </a:bodyPr>
            <a:lstStyle/>
            <a:p>
              <a:pPr lvl="0" algn="ctr"/>
              <a:r>
                <a:rPr lang="es-PE" sz="1600" b="1" dirty="0">
                  <a:solidFill>
                    <a:schemeClr val="bg1"/>
                  </a:solidFill>
                  <a:latin typeface="Roboto"/>
                  <a:ea typeface="Calibri"/>
                  <a:cs typeface="Calibri"/>
                  <a:sym typeface="Calibri"/>
                </a:rPr>
                <a:t>EDIFICACIÓN 3</a:t>
              </a:r>
            </a:p>
            <a:p>
              <a:pPr lvl="0" algn="ctr"/>
              <a:r>
                <a:rPr lang="es-PE" dirty="0">
                  <a:solidFill>
                    <a:schemeClr val="bg1"/>
                  </a:solidFill>
                  <a:ea typeface="Calibri"/>
                  <a:cs typeface="Calibri"/>
                  <a:sym typeface="Calibri"/>
                </a:rPr>
                <a:t>Aulas</a:t>
              </a:r>
              <a:r>
                <a:rPr lang="es-PE" sz="1600" dirty="0">
                  <a:solidFill>
                    <a:schemeClr val="bg1"/>
                  </a:solidFill>
                  <a:latin typeface="Roboto"/>
                  <a:ea typeface="Calibri"/>
                  <a:cs typeface="Calibri"/>
                  <a:sym typeface="Calibri"/>
                </a:rPr>
                <a:t> </a:t>
              </a:r>
            </a:p>
          </p:txBody>
        </p:sp>
      </p:grpSp>
      <p:grpSp>
        <p:nvGrpSpPr>
          <p:cNvPr id="16" name="Grupo 15"/>
          <p:cNvGrpSpPr/>
          <p:nvPr/>
        </p:nvGrpSpPr>
        <p:grpSpPr>
          <a:xfrm>
            <a:off x="217009" y="2341199"/>
            <a:ext cx="2479303" cy="561701"/>
            <a:chOff x="38725" y="3886201"/>
            <a:chExt cx="2479303" cy="242023"/>
          </a:xfrm>
        </p:grpSpPr>
        <p:sp>
          <p:nvSpPr>
            <p:cNvPr id="17" name="Llamada rectangular 16"/>
            <p:cNvSpPr/>
            <p:nvPr/>
          </p:nvSpPr>
          <p:spPr>
            <a:xfrm>
              <a:off x="107945" y="3886201"/>
              <a:ext cx="2274771" cy="242023"/>
            </a:xfrm>
            <a:prstGeom prst="wedgeRectCallout">
              <a:avLst>
                <a:gd name="adj1" fmla="val 89717"/>
                <a:gd name="adj2" fmla="val 204221"/>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97" name="Rectángulo 96"/>
            <p:cNvSpPr/>
            <p:nvPr/>
          </p:nvSpPr>
          <p:spPr>
            <a:xfrm>
              <a:off x="38725" y="3934646"/>
              <a:ext cx="2479303" cy="145874"/>
            </a:xfrm>
            <a:prstGeom prst="rect">
              <a:avLst/>
            </a:prstGeom>
          </p:spPr>
          <p:txBody>
            <a:bodyPr wrap="square">
              <a:spAutoFit/>
            </a:bodyPr>
            <a:lstStyle/>
            <a:p>
              <a:pPr lvl="0" algn="ctr"/>
              <a:r>
                <a:rPr lang="es-PE" sz="1600" b="1" dirty="0">
                  <a:solidFill>
                    <a:schemeClr val="accent1">
                      <a:lumMod val="50000"/>
                    </a:schemeClr>
                  </a:solidFill>
                  <a:latin typeface="Roboto"/>
                  <a:ea typeface="Calibri"/>
                  <a:cs typeface="Calibri"/>
                  <a:sym typeface="Calibri"/>
                </a:rPr>
                <a:t> ÁREA ASIGNADA</a:t>
              </a:r>
              <a:endParaRPr lang="es-PE" sz="1600" dirty="0">
                <a:solidFill>
                  <a:schemeClr val="accent1">
                    <a:lumMod val="50000"/>
                  </a:schemeClr>
                </a:solidFill>
                <a:latin typeface="Roboto"/>
                <a:ea typeface="Calibri"/>
                <a:cs typeface="Calibri"/>
                <a:sym typeface="Calibri"/>
              </a:endParaRPr>
            </a:p>
          </p:txBody>
        </p:sp>
      </p:grpSp>
      <p:grpSp>
        <p:nvGrpSpPr>
          <p:cNvPr id="18" name="Grupo 17"/>
          <p:cNvGrpSpPr/>
          <p:nvPr/>
        </p:nvGrpSpPr>
        <p:grpSpPr>
          <a:xfrm>
            <a:off x="2448197" y="5732107"/>
            <a:ext cx="2808543" cy="642969"/>
            <a:chOff x="2351293" y="6155671"/>
            <a:chExt cx="2808543" cy="296502"/>
          </a:xfrm>
        </p:grpSpPr>
        <p:sp>
          <p:nvSpPr>
            <p:cNvPr id="145" name="Llamada rectangular 144"/>
            <p:cNvSpPr/>
            <p:nvPr/>
          </p:nvSpPr>
          <p:spPr>
            <a:xfrm>
              <a:off x="2427258" y="6155671"/>
              <a:ext cx="2700968" cy="296502"/>
            </a:xfrm>
            <a:prstGeom prst="wedgeRectCallout">
              <a:avLst>
                <a:gd name="adj1" fmla="val 78988"/>
                <a:gd name="adj2" fmla="val -10236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54" name="Rectángulo 53"/>
            <p:cNvSpPr/>
            <p:nvPr/>
          </p:nvSpPr>
          <p:spPr>
            <a:xfrm>
              <a:off x="2351293" y="6213515"/>
              <a:ext cx="2808543" cy="155976"/>
            </a:xfrm>
            <a:prstGeom prst="rect">
              <a:avLst/>
            </a:prstGeom>
          </p:spPr>
          <p:txBody>
            <a:bodyPr wrap="square">
              <a:spAutoFit/>
            </a:bodyPr>
            <a:lstStyle/>
            <a:p>
              <a:pPr lvl="0" algn="ctr"/>
              <a:r>
                <a:rPr lang="es-PE" sz="1600" b="1" dirty="0">
                  <a:solidFill>
                    <a:schemeClr val="bg1"/>
                  </a:solidFill>
                  <a:latin typeface="Roboto"/>
                  <a:ea typeface="Calibri"/>
                  <a:cs typeface="Calibri"/>
                  <a:sym typeface="Calibri"/>
                </a:rPr>
                <a:t>CERCO PERIMÉTRICO</a:t>
              </a:r>
              <a:endParaRPr lang="es-PE" sz="1600" dirty="0">
                <a:solidFill>
                  <a:schemeClr val="bg1"/>
                </a:solidFill>
                <a:latin typeface="Roboto"/>
                <a:ea typeface="Calibri"/>
                <a:cs typeface="Calibri"/>
                <a:sym typeface="Calibri"/>
              </a:endParaRPr>
            </a:p>
          </p:txBody>
        </p:sp>
      </p:grpSp>
      <p:grpSp>
        <p:nvGrpSpPr>
          <p:cNvPr id="20" name="Grupo 19"/>
          <p:cNvGrpSpPr/>
          <p:nvPr/>
        </p:nvGrpSpPr>
        <p:grpSpPr>
          <a:xfrm>
            <a:off x="615619" y="4454184"/>
            <a:ext cx="2346558" cy="1037499"/>
            <a:chOff x="615619" y="4454184"/>
            <a:chExt cx="2346558" cy="1037499"/>
          </a:xfrm>
        </p:grpSpPr>
        <p:sp>
          <p:nvSpPr>
            <p:cNvPr id="214" name="Llamada rectangular 213"/>
            <p:cNvSpPr/>
            <p:nvPr/>
          </p:nvSpPr>
          <p:spPr>
            <a:xfrm>
              <a:off x="615619" y="4454184"/>
              <a:ext cx="2346558" cy="1037499"/>
            </a:xfrm>
            <a:prstGeom prst="wedgeRectCallout">
              <a:avLst>
                <a:gd name="adj1" fmla="val 104022"/>
                <a:gd name="adj2" fmla="val -75505"/>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PE">
                <a:solidFill>
                  <a:schemeClr val="bg1"/>
                </a:solidFill>
              </a:endParaRPr>
            </a:p>
          </p:txBody>
        </p:sp>
        <p:sp>
          <p:nvSpPr>
            <p:cNvPr id="144" name="Rectángulo 143"/>
            <p:cNvSpPr/>
            <p:nvPr/>
          </p:nvSpPr>
          <p:spPr>
            <a:xfrm>
              <a:off x="791570" y="4568145"/>
              <a:ext cx="1938837" cy="892552"/>
            </a:xfrm>
            <a:prstGeom prst="rect">
              <a:avLst/>
            </a:prstGeom>
          </p:spPr>
          <p:txBody>
            <a:bodyPr wrap="square">
              <a:spAutoFit/>
            </a:bodyPr>
            <a:lstStyle/>
            <a:p>
              <a:pPr lvl="0" algn="ctr"/>
              <a:r>
                <a:rPr lang="es-PE" sz="1600" b="1" dirty="0">
                  <a:solidFill>
                    <a:schemeClr val="bg1"/>
                  </a:solidFill>
                  <a:latin typeface="Roboto"/>
                  <a:ea typeface="Calibri"/>
                  <a:cs typeface="Calibri"/>
                  <a:sym typeface="Calibri"/>
                </a:rPr>
                <a:t>EDIFICACIÓN 5</a:t>
              </a:r>
            </a:p>
            <a:p>
              <a:pPr lvl="0" algn="ctr"/>
              <a:r>
                <a:rPr lang="es-PE" dirty="0">
                  <a:solidFill>
                    <a:schemeClr val="bg1"/>
                  </a:solidFill>
                  <a:ea typeface="Calibri"/>
                  <a:cs typeface="Calibri"/>
                  <a:sym typeface="Calibri"/>
                </a:rPr>
                <a:t>Dirección</a:t>
              </a:r>
            </a:p>
            <a:p>
              <a:pPr lvl="0" algn="ctr"/>
              <a:r>
                <a:rPr lang="es-PE" dirty="0">
                  <a:solidFill>
                    <a:schemeClr val="bg1"/>
                  </a:solidFill>
                  <a:ea typeface="Calibri"/>
                  <a:cs typeface="Calibri"/>
                  <a:sym typeface="Calibri"/>
                </a:rPr>
                <a:t>Sala de profesores </a:t>
              </a:r>
            </a:p>
          </p:txBody>
        </p:sp>
      </p:grpSp>
      <p:grpSp>
        <p:nvGrpSpPr>
          <p:cNvPr id="21" name="Grupo 20"/>
          <p:cNvGrpSpPr/>
          <p:nvPr/>
        </p:nvGrpSpPr>
        <p:grpSpPr>
          <a:xfrm>
            <a:off x="9682766" y="4438633"/>
            <a:ext cx="1817774" cy="662177"/>
            <a:chOff x="9682766" y="4438633"/>
            <a:chExt cx="1817774" cy="662177"/>
          </a:xfrm>
        </p:grpSpPr>
        <p:sp>
          <p:nvSpPr>
            <p:cNvPr id="213" name="Llamada rectangular 212"/>
            <p:cNvSpPr/>
            <p:nvPr/>
          </p:nvSpPr>
          <p:spPr>
            <a:xfrm>
              <a:off x="9682766" y="4438633"/>
              <a:ext cx="1817774" cy="662177"/>
            </a:xfrm>
            <a:prstGeom prst="wedgeRectCallout">
              <a:avLst>
                <a:gd name="adj1" fmla="val -129923"/>
                <a:gd name="adj2" fmla="val -5229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PE">
                <a:solidFill>
                  <a:schemeClr val="bg1"/>
                </a:solidFill>
              </a:endParaRPr>
            </a:p>
          </p:txBody>
        </p:sp>
        <p:sp>
          <p:nvSpPr>
            <p:cNvPr id="115" name="Rectángulo 114"/>
            <p:cNvSpPr/>
            <p:nvPr/>
          </p:nvSpPr>
          <p:spPr>
            <a:xfrm>
              <a:off x="9738211" y="4460166"/>
              <a:ext cx="1762329" cy="615553"/>
            </a:xfrm>
            <a:prstGeom prst="rect">
              <a:avLst/>
            </a:prstGeom>
          </p:spPr>
          <p:txBody>
            <a:bodyPr wrap="square">
              <a:spAutoFit/>
            </a:bodyPr>
            <a:lstStyle/>
            <a:p>
              <a:pPr lvl="0" algn="just"/>
              <a:r>
                <a:rPr lang="es-PE" sz="1600" b="1" dirty="0">
                  <a:solidFill>
                    <a:schemeClr val="bg1"/>
                  </a:solidFill>
                  <a:latin typeface="Roboto"/>
                  <a:ea typeface="Calibri"/>
                  <a:cs typeface="Calibri"/>
                  <a:sym typeface="Calibri"/>
                </a:rPr>
                <a:t>EDIFICACIÓN 2</a:t>
              </a:r>
            </a:p>
            <a:p>
              <a:pPr lvl="0" algn="ctr"/>
              <a:r>
                <a:rPr lang="es-ES" dirty="0">
                  <a:solidFill>
                    <a:schemeClr val="bg1"/>
                  </a:solidFill>
                  <a:ea typeface="Calibri"/>
                  <a:cs typeface="Calibri"/>
                  <a:sym typeface="Calibri"/>
                </a:rPr>
                <a:t>Aulas</a:t>
              </a:r>
              <a:endParaRPr lang="es-PE" dirty="0">
                <a:solidFill>
                  <a:schemeClr val="bg1"/>
                </a:solidFill>
                <a:ea typeface="Calibri"/>
                <a:cs typeface="Calibri"/>
                <a:sym typeface="Calibri"/>
              </a:endParaRPr>
            </a:p>
          </p:txBody>
        </p:sp>
      </p:grpSp>
      <p:grpSp>
        <p:nvGrpSpPr>
          <p:cNvPr id="22" name="Grupo 21"/>
          <p:cNvGrpSpPr/>
          <p:nvPr/>
        </p:nvGrpSpPr>
        <p:grpSpPr>
          <a:xfrm>
            <a:off x="7955167" y="5710409"/>
            <a:ext cx="1845078" cy="754833"/>
            <a:chOff x="7955167" y="5710409"/>
            <a:chExt cx="1845078" cy="754833"/>
          </a:xfrm>
        </p:grpSpPr>
        <p:sp>
          <p:nvSpPr>
            <p:cNvPr id="215" name="Llamada rectangular 214"/>
            <p:cNvSpPr/>
            <p:nvPr/>
          </p:nvSpPr>
          <p:spPr>
            <a:xfrm>
              <a:off x="7955167" y="5710409"/>
              <a:ext cx="1845078" cy="754833"/>
            </a:xfrm>
            <a:prstGeom prst="wedgeRectCallout">
              <a:avLst>
                <a:gd name="adj1" fmla="val -98026"/>
                <a:gd name="adj2" fmla="val -67925"/>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PE"/>
            </a:p>
          </p:txBody>
        </p:sp>
        <p:sp>
          <p:nvSpPr>
            <p:cNvPr id="150" name="Rectángulo 149"/>
            <p:cNvSpPr/>
            <p:nvPr/>
          </p:nvSpPr>
          <p:spPr>
            <a:xfrm>
              <a:off x="8040322" y="5779397"/>
              <a:ext cx="1697889" cy="615553"/>
            </a:xfrm>
            <a:prstGeom prst="rect">
              <a:avLst/>
            </a:prstGeom>
          </p:spPr>
          <p:txBody>
            <a:bodyPr wrap="square">
              <a:spAutoFit/>
            </a:bodyPr>
            <a:lstStyle/>
            <a:p>
              <a:pPr lvl="0" algn="just"/>
              <a:r>
                <a:rPr lang="es-PE" sz="1600" b="1" dirty="0">
                  <a:solidFill>
                    <a:schemeClr val="bg1"/>
                  </a:solidFill>
                  <a:latin typeface="Roboto"/>
                  <a:ea typeface="Calibri"/>
                  <a:cs typeface="Calibri"/>
                  <a:sym typeface="Calibri"/>
                </a:rPr>
                <a:t>EDIFICACIÓN 1</a:t>
              </a:r>
              <a:endParaRPr lang="es-ES" sz="1600" b="1" dirty="0">
                <a:solidFill>
                  <a:schemeClr val="bg1"/>
                </a:solidFill>
                <a:latin typeface="Roboto"/>
                <a:ea typeface="Calibri"/>
                <a:cs typeface="Calibri"/>
                <a:sym typeface="Calibri"/>
              </a:endParaRPr>
            </a:p>
            <a:p>
              <a:pPr lvl="0" algn="ctr"/>
              <a:r>
                <a:rPr lang="es-ES" dirty="0">
                  <a:solidFill>
                    <a:schemeClr val="bg1"/>
                  </a:solidFill>
                  <a:ea typeface="Calibri"/>
                  <a:cs typeface="Calibri"/>
                  <a:sym typeface="Calibri"/>
                </a:rPr>
                <a:t>SSHH</a:t>
              </a:r>
            </a:p>
          </p:txBody>
        </p:sp>
      </p:grpSp>
      <p:pic>
        <p:nvPicPr>
          <p:cNvPr id="159" name="Imagen 158"/>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5885178" y="5330212"/>
            <a:ext cx="325441" cy="859592"/>
          </a:xfrm>
          <a:prstGeom prst="rect">
            <a:avLst/>
          </a:prstGeom>
        </p:spPr>
      </p:pic>
      <p:sp>
        <p:nvSpPr>
          <p:cNvPr id="160" name="Forma libre 159"/>
          <p:cNvSpPr/>
          <p:nvPr/>
        </p:nvSpPr>
        <p:spPr>
          <a:xfrm>
            <a:off x="5671776" y="5077408"/>
            <a:ext cx="267080" cy="595293"/>
          </a:xfrm>
          <a:custGeom>
            <a:avLst/>
            <a:gdLst>
              <a:gd name="connsiteX0" fmla="*/ 16476 w 436605"/>
              <a:gd name="connsiteY0" fmla="*/ 535459 h 832022"/>
              <a:gd name="connsiteX1" fmla="*/ 16476 w 436605"/>
              <a:gd name="connsiteY1" fmla="*/ 535459 h 832022"/>
              <a:gd name="connsiteX2" fmla="*/ 16476 w 436605"/>
              <a:gd name="connsiteY2" fmla="*/ 395416 h 832022"/>
              <a:gd name="connsiteX3" fmla="*/ 0 w 436605"/>
              <a:gd name="connsiteY3" fmla="*/ 0 h 832022"/>
              <a:gd name="connsiteX4" fmla="*/ 428368 w 436605"/>
              <a:gd name="connsiteY4" fmla="*/ 247135 h 832022"/>
              <a:gd name="connsiteX5" fmla="*/ 436605 w 436605"/>
              <a:gd name="connsiteY5" fmla="*/ 832022 h 83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605" h="832022">
                <a:moveTo>
                  <a:pt x="16476" y="535459"/>
                </a:moveTo>
                <a:lnTo>
                  <a:pt x="16476" y="535459"/>
                </a:lnTo>
                <a:lnTo>
                  <a:pt x="16476" y="395416"/>
                </a:lnTo>
                <a:lnTo>
                  <a:pt x="0" y="0"/>
                </a:lnTo>
                <a:lnTo>
                  <a:pt x="428368" y="247135"/>
                </a:lnTo>
                <a:lnTo>
                  <a:pt x="436605" y="832022"/>
                </a:lnTo>
              </a:path>
            </a:pathLst>
          </a:custGeom>
          <a:noFill/>
          <a:ln w="762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3" name="Elipse 232"/>
          <p:cNvSpPr/>
          <p:nvPr/>
        </p:nvSpPr>
        <p:spPr>
          <a:xfrm>
            <a:off x="4249054" y="4038693"/>
            <a:ext cx="354253" cy="36195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2" name="Rectángulo 231"/>
          <p:cNvSpPr/>
          <p:nvPr/>
        </p:nvSpPr>
        <p:spPr>
          <a:xfrm>
            <a:off x="4190580" y="3956014"/>
            <a:ext cx="518863" cy="523220"/>
          </a:xfrm>
          <a:prstGeom prst="rect">
            <a:avLst/>
          </a:prstGeom>
          <a:noFill/>
        </p:spPr>
        <p:txBody>
          <a:bodyPr wrap="square" lIns="91440" tIns="45720" rIns="91440" bIns="45720">
            <a:spAutoFit/>
          </a:bodyPr>
          <a:lstStyle/>
          <a:p>
            <a:pPr algn="ctr"/>
            <a:r>
              <a:rPr lang="es-ES" sz="2800" dirty="0">
                <a:ln w="0"/>
                <a:effectLst>
                  <a:outerShdw blurRad="38100" dist="19050" dir="2700000" algn="tl" rotWithShape="0">
                    <a:schemeClr val="dk1">
                      <a:alpha val="40000"/>
                    </a:schemeClr>
                  </a:outerShdw>
                </a:effectLst>
              </a:rPr>
              <a:t>5</a:t>
            </a:r>
            <a:endParaRPr lang="es-ES" sz="2800" b="0" cap="none" spc="0" dirty="0">
              <a:ln w="0"/>
              <a:solidFill>
                <a:schemeClr val="tx1"/>
              </a:solidFill>
              <a:effectLst>
                <a:outerShdw blurRad="38100" dist="19050" dir="2700000" algn="tl" rotWithShape="0">
                  <a:schemeClr val="dk1">
                    <a:alpha val="40000"/>
                  </a:schemeClr>
                </a:outerShdw>
              </a:effectLst>
            </a:endParaRPr>
          </a:p>
        </p:txBody>
      </p:sp>
      <p:grpSp>
        <p:nvGrpSpPr>
          <p:cNvPr id="129" name="Grupo 128"/>
          <p:cNvGrpSpPr/>
          <p:nvPr/>
        </p:nvGrpSpPr>
        <p:grpSpPr>
          <a:xfrm>
            <a:off x="0" y="122310"/>
            <a:ext cx="4659401" cy="338554"/>
            <a:chOff x="0" y="266003"/>
            <a:chExt cx="4659401" cy="338554"/>
          </a:xfrm>
        </p:grpSpPr>
        <p:sp>
          <p:nvSpPr>
            <p:cNvPr id="130" name="Rectángulo 12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31" name="Rectángulo 13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22326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5454" y="624727"/>
            <a:ext cx="4624898" cy="786601"/>
          </a:xfrm>
        </p:spPr>
        <p:txBody>
          <a:bodyPr>
            <a:normAutofit/>
          </a:bodyPr>
          <a:lstStyle/>
          <a:p>
            <a:r>
              <a:rPr lang="es-ES" sz="3200" b="1" dirty="0">
                <a:solidFill>
                  <a:srgbClr val="C00000"/>
                </a:solidFill>
                <a:latin typeface="+mn-lt"/>
              </a:rPr>
              <a:t>¿Qué es un trayecto?</a:t>
            </a:r>
            <a:endParaRPr lang="es-PE" sz="3200" b="1" dirty="0">
              <a:solidFill>
                <a:srgbClr val="C00000"/>
              </a:solidFill>
              <a:latin typeface="+mn-lt"/>
            </a:endParaRPr>
          </a:p>
        </p:txBody>
      </p:sp>
      <p:sp>
        <p:nvSpPr>
          <p:cNvPr id="3" name="Marcador de contenido 2"/>
          <p:cNvSpPr>
            <a:spLocks noGrp="1"/>
          </p:cNvSpPr>
          <p:nvPr>
            <p:ph idx="1"/>
          </p:nvPr>
        </p:nvSpPr>
        <p:spPr>
          <a:xfrm>
            <a:off x="838200" y="1587500"/>
            <a:ext cx="10515600" cy="1033960"/>
          </a:xfrm>
        </p:spPr>
        <p:txBody>
          <a:bodyPr>
            <a:normAutofit/>
          </a:bodyPr>
          <a:lstStyle/>
          <a:p>
            <a:pPr marL="0" indent="0">
              <a:buNone/>
            </a:pPr>
            <a:r>
              <a:rPr lang="es-ES" sz="2400" dirty="0">
                <a:solidFill>
                  <a:schemeClr val="accent5">
                    <a:lumMod val="75000"/>
                  </a:schemeClr>
                </a:solidFill>
              </a:rPr>
              <a:t>Un trayecto es el recorrido que se realiza haciendo uso de un mismo medio de transporte y un mismo tipo de vía desde un punto a otro.</a:t>
            </a:r>
          </a:p>
          <a:p>
            <a:endParaRPr lang="es-ES" dirty="0">
              <a:solidFill>
                <a:schemeClr val="accent5">
                  <a:lumMod val="75000"/>
                </a:schemeClr>
              </a:solidFill>
            </a:endParaRPr>
          </a:p>
          <a:p>
            <a:endParaRPr lang="es-PE" dirty="0"/>
          </a:p>
        </p:txBody>
      </p:sp>
      <p:sp>
        <p:nvSpPr>
          <p:cNvPr id="4" name="Rectángulo redondeado 3"/>
          <p:cNvSpPr/>
          <p:nvPr/>
        </p:nvSpPr>
        <p:spPr>
          <a:xfrm>
            <a:off x="1106905" y="2973804"/>
            <a:ext cx="10246895" cy="17505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ES" sz="2400" b="1" dirty="0">
                <a:solidFill>
                  <a:srgbClr val="0070C0"/>
                </a:solidFill>
              </a:rPr>
              <a:t>Tenga en cuenta que: </a:t>
            </a:r>
          </a:p>
          <a:p>
            <a:r>
              <a:rPr lang="es-ES" sz="2400" dirty="0">
                <a:solidFill>
                  <a:schemeClr val="accent5">
                    <a:lumMod val="50000"/>
                  </a:schemeClr>
                </a:solidFill>
              </a:rPr>
              <a:t>Existen trayectos que se realiza caminando desde un punto a otro en estos casos se consideran como trayecto siempre que el tiempo de desplazamiento sea de </a:t>
            </a:r>
            <a:r>
              <a:rPr lang="es-ES" sz="2400" b="1" dirty="0">
                <a:solidFill>
                  <a:srgbClr val="C00000"/>
                </a:solidFill>
              </a:rPr>
              <a:t>15 minutos a más</a:t>
            </a:r>
            <a:r>
              <a:rPr lang="es-ES" sz="2400" dirty="0"/>
              <a:t>.</a:t>
            </a:r>
            <a:endParaRPr lang="es-PE" sz="2400" dirty="0"/>
          </a:p>
        </p:txBody>
      </p:sp>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9" name="Imagen 8"/>
          <p:cNvPicPr>
            <a:picLocks noChangeAspect="1"/>
          </p:cNvPicPr>
          <p:nvPr/>
        </p:nvPicPr>
        <p:blipFill>
          <a:blip r:embed="rId3"/>
          <a:stretch>
            <a:fillRect/>
          </a:stretch>
        </p:blipFill>
        <p:spPr>
          <a:xfrm>
            <a:off x="560467" y="548642"/>
            <a:ext cx="1044987" cy="952462"/>
          </a:xfrm>
          <a:prstGeom prst="rect">
            <a:avLst/>
          </a:prstGeom>
        </p:spPr>
      </p:pic>
    </p:spTree>
    <p:extLst>
      <p:ext uri="{BB962C8B-B14F-4D97-AF65-F5344CB8AC3E}">
        <p14:creationId xmlns:p14="http://schemas.microsoft.com/office/powerpoint/2010/main" val="25614615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p:nvPr/>
        </p:nvPicPr>
        <p:blipFill rotWithShape="1">
          <a:blip r:embed="rId3"/>
          <a:srcRect l="11936" t="19548" r="51310" b="18086"/>
          <a:stretch/>
        </p:blipFill>
        <p:spPr bwMode="auto">
          <a:xfrm>
            <a:off x="8653491" y="1984433"/>
            <a:ext cx="2696243" cy="2443953"/>
          </a:xfrm>
          <a:prstGeom prst="rect">
            <a:avLst/>
          </a:prstGeom>
          <a:ln>
            <a:noFill/>
          </a:ln>
          <a:extLst>
            <a:ext uri="{53640926-AAD7-44D8-BBD7-CCE9431645EC}">
              <a14:shadowObscured xmlns:a14="http://schemas.microsoft.com/office/drawing/2010/main"/>
            </a:ext>
          </a:extLst>
        </p:spPr>
      </p:pic>
      <p:sp>
        <p:nvSpPr>
          <p:cNvPr id="3" name="Marcador de contenido 2"/>
          <p:cNvSpPr>
            <a:spLocks noGrp="1"/>
          </p:cNvSpPr>
          <p:nvPr>
            <p:ph idx="1"/>
          </p:nvPr>
        </p:nvSpPr>
        <p:spPr>
          <a:xfrm>
            <a:off x="876300" y="612291"/>
            <a:ext cx="10680700" cy="1261539"/>
          </a:xfrm>
        </p:spPr>
        <p:txBody>
          <a:bodyPr/>
          <a:lstStyle/>
          <a:p>
            <a:pPr marL="0" indent="0">
              <a:buNone/>
            </a:pPr>
            <a:r>
              <a:rPr lang="es-ES" b="1" dirty="0">
                <a:solidFill>
                  <a:srgbClr val="C00000"/>
                </a:solidFill>
              </a:rPr>
              <a:t>Caso 1:</a:t>
            </a:r>
          </a:p>
          <a:p>
            <a:pPr marL="0" indent="0">
              <a:buNone/>
            </a:pPr>
            <a:r>
              <a:rPr lang="es-ES" sz="2400" dirty="0">
                <a:solidFill>
                  <a:schemeClr val="accent5">
                    <a:lumMod val="75000"/>
                  </a:schemeClr>
                </a:solidFill>
              </a:rPr>
              <a:t>El director declara que se transporta de la UGEL al local educativo haciendo uso de su moto lineal vía carretera asfaltada en un tiempo de 30 minutos.</a:t>
            </a:r>
          </a:p>
          <a:p>
            <a:pPr marL="0" indent="0">
              <a:buNone/>
            </a:pPr>
            <a:endParaRPr lang="es-PE" dirty="0">
              <a:solidFill>
                <a:schemeClr val="accent5">
                  <a:lumMod val="75000"/>
                </a:schemeClr>
              </a:solidFill>
            </a:endParaRPr>
          </a:p>
        </p:txBody>
      </p:sp>
      <p:pic>
        <p:nvPicPr>
          <p:cNvPr id="4" name="Imagen 3"/>
          <p:cNvPicPr>
            <a:picLocks noChangeAspect="1"/>
          </p:cNvPicPr>
          <p:nvPr/>
        </p:nvPicPr>
        <p:blipFill rotWithShape="1">
          <a:blip r:embed="rId4"/>
          <a:srcRect l="11783" t="9830" r="12836"/>
          <a:stretch/>
        </p:blipFill>
        <p:spPr>
          <a:xfrm>
            <a:off x="876300" y="1945959"/>
            <a:ext cx="1363153" cy="1212401"/>
          </a:xfrm>
          <a:prstGeom prst="rect">
            <a:avLst/>
          </a:prstGeom>
        </p:spPr>
      </p:pic>
      <p:pic>
        <p:nvPicPr>
          <p:cNvPr id="31" name="Imagen 30"/>
          <p:cNvPicPr>
            <a:picLocks noChangeAspect="1"/>
          </p:cNvPicPr>
          <p:nvPr/>
        </p:nvPicPr>
        <p:blipFill rotWithShape="1">
          <a:blip r:embed="rId5">
            <a:extLst>
              <a:ext uri="{28A0092B-C50C-407E-A947-70E740481C1C}">
                <a14:useLocalDpi xmlns:a14="http://schemas.microsoft.com/office/drawing/2010/main" val="0"/>
              </a:ext>
            </a:extLst>
          </a:blip>
          <a:srcRect l="19193" t="17731" r="21015" b="18340"/>
          <a:stretch/>
        </p:blipFill>
        <p:spPr>
          <a:xfrm>
            <a:off x="733323" y="3054808"/>
            <a:ext cx="8180863" cy="3287163"/>
          </a:xfrm>
          <a:prstGeom prst="rect">
            <a:avLst/>
          </a:prstGeom>
        </p:spPr>
      </p:pic>
      <p:sp>
        <p:nvSpPr>
          <p:cNvPr id="32" name="Rectángulo 31"/>
          <p:cNvSpPr/>
          <p:nvPr/>
        </p:nvSpPr>
        <p:spPr>
          <a:xfrm>
            <a:off x="6083300" y="2196739"/>
            <a:ext cx="1961042" cy="44062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1 trayecto</a:t>
            </a:r>
            <a:endParaRPr lang="es-PE" sz="2400" b="1" dirty="0"/>
          </a:p>
        </p:txBody>
      </p:sp>
      <p:pic>
        <p:nvPicPr>
          <p:cNvPr id="33" name="Imagen 32"/>
          <p:cNvPicPr>
            <a:picLocks noChangeAspect="1"/>
          </p:cNvPicPr>
          <p:nvPr/>
        </p:nvPicPr>
        <p:blipFill>
          <a:blip r:embed="rId6"/>
          <a:stretch>
            <a:fillRect/>
          </a:stretch>
        </p:blipFill>
        <p:spPr>
          <a:xfrm flipH="1">
            <a:off x="2106103" y="1703096"/>
            <a:ext cx="1408298" cy="1463889"/>
          </a:xfrm>
          <a:prstGeom prst="rect">
            <a:avLst/>
          </a:prstGeom>
        </p:spPr>
      </p:pic>
      <p:grpSp>
        <p:nvGrpSpPr>
          <p:cNvPr id="35" name="Grupo 34"/>
          <p:cNvGrpSpPr/>
          <p:nvPr/>
        </p:nvGrpSpPr>
        <p:grpSpPr>
          <a:xfrm>
            <a:off x="7708647" y="4475747"/>
            <a:ext cx="4319619" cy="2063824"/>
            <a:chOff x="7708647" y="4475747"/>
            <a:chExt cx="4319619" cy="2063824"/>
          </a:xfrm>
        </p:grpSpPr>
        <p:pic>
          <p:nvPicPr>
            <p:cNvPr id="5" name="Imagen 4"/>
            <p:cNvPicPr>
              <a:picLocks noChangeAspect="1"/>
            </p:cNvPicPr>
            <p:nvPr/>
          </p:nvPicPr>
          <p:blipFill rotWithShape="1">
            <a:blip r:embed="rId7"/>
            <a:srcRect t="6776" b="7042"/>
            <a:stretch/>
          </p:blipFill>
          <p:spPr>
            <a:xfrm>
              <a:off x="7708647" y="4640238"/>
              <a:ext cx="4319619" cy="1899333"/>
            </a:xfrm>
            <a:prstGeom prst="rect">
              <a:avLst/>
            </a:prstGeom>
          </p:spPr>
        </p:pic>
        <p:sp>
          <p:nvSpPr>
            <p:cNvPr id="34" name="Rectángulo 33"/>
            <p:cNvSpPr/>
            <p:nvPr/>
          </p:nvSpPr>
          <p:spPr>
            <a:xfrm>
              <a:off x="9176083" y="4475747"/>
              <a:ext cx="1347537" cy="26074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dirty="0"/>
                <a:t>Local educativo</a:t>
              </a:r>
              <a:endParaRPr lang="es-PE" sz="1050" b="1" dirty="0"/>
            </a:p>
          </p:txBody>
        </p:sp>
      </p:grpSp>
      <p:grpSp>
        <p:nvGrpSpPr>
          <p:cNvPr id="10" name="Grupo 9"/>
          <p:cNvGrpSpPr/>
          <p:nvPr/>
        </p:nvGrpSpPr>
        <p:grpSpPr>
          <a:xfrm>
            <a:off x="0" y="109247"/>
            <a:ext cx="4659401" cy="338554"/>
            <a:chOff x="0" y="266003"/>
            <a:chExt cx="4659401" cy="338554"/>
          </a:xfrm>
        </p:grpSpPr>
        <p:sp>
          <p:nvSpPr>
            <p:cNvPr id="11" name="Rectángulo 10"/>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2" name="Rectángulo 1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7" name="Grupo 6"/>
          <p:cNvGrpSpPr/>
          <p:nvPr/>
        </p:nvGrpSpPr>
        <p:grpSpPr>
          <a:xfrm>
            <a:off x="9680769" y="2807259"/>
            <a:ext cx="1387914" cy="981135"/>
            <a:chOff x="9680769" y="2807259"/>
            <a:chExt cx="1387914" cy="981135"/>
          </a:xfrm>
        </p:grpSpPr>
        <p:sp>
          <p:nvSpPr>
            <p:cNvPr id="6" name="Rectángulo 5"/>
            <p:cNvSpPr/>
            <p:nvPr/>
          </p:nvSpPr>
          <p:spPr>
            <a:xfrm>
              <a:off x="10631568" y="3452486"/>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01</a:t>
              </a:r>
              <a:endParaRPr lang="es-PE" dirty="0">
                <a:solidFill>
                  <a:srgbClr val="C00000"/>
                </a:solidFill>
              </a:endParaRPr>
            </a:p>
          </p:txBody>
        </p:sp>
        <p:sp>
          <p:nvSpPr>
            <p:cNvPr id="15" name="Rectángulo 14"/>
            <p:cNvSpPr/>
            <p:nvPr/>
          </p:nvSpPr>
          <p:spPr>
            <a:xfrm>
              <a:off x="9680769" y="2807259"/>
              <a:ext cx="400743" cy="247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16" name="Rectángulo 15"/>
            <p:cNvSpPr/>
            <p:nvPr/>
          </p:nvSpPr>
          <p:spPr>
            <a:xfrm>
              <a:off x="9913402" y="3452486"/>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30</a:t>
              </a:r>
              <a:endParaRPr lang="es-PE" sz="1700" dirty="0">
                <a:solidFill>
                  <a:srgbClr val="C00000"/>
                </a:solidFill>
              </a:endParaRPr>
            </a:p>
          </p:txBody>
        </p:sp>
      </p:grpSp>
    </p:spTree>
    <p:extLst>
      <p:ext uri="{BB962C8B-B14F-4D97-AF65-F5344CB8AC3E}">
        <p14:creationId xmlns:p14="http://schemas.microsoft.com/office/powerpoint/2010/main" val="2076915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2.29167E-6 -3.7037E-6 C 2.29167E-6 -0.03518 0.16927 0.01482 0.23411 0.03519 C 0.2987 0.05556 0.38073 0.06875 0.38828 0.12246 C 0.36992 0.20047 -0.10117 0.27963 -0.06992 0.35186 C -0.03268 0.41297 0.34075 0.48959 0.34075 0.45463 " pathEditMode="relative" rAng="0" ptsTypes="AAAAA">
                                      <p:cBhvr>
                                        <p:cTn id="6" dur="2000" fill="hold"/>
                                        <p:tgtEl>
                                          <p:spTgt spid="33"/>
                                        </p:tgtEl>
                                        <p:attrNameLst>
                                          <p:attrName>ppt_x</p:attrName>
                                          <p:attrName>ppt_y</p:attrName>
                                        </p:attrNameLst>
                                      </p:cBhvr>
                                      <p:rCtr x="15846" y="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p:nvPr/>
        </p:nvPicPr>
        <p:blipFill rotWithShape="1">
          <a:blip r:embed="rId3"/>
          <a:srcRect l="11936" t="19548" r="51310" b="18086"/>
          <a:stretch/>
        </p:blipFill>
        <p:spPr bwMode="auto">
          <a:xfrm>
            <a:off x="8639175" y="1867257"/>
            <a:ext cx="2733675" cy="2484604"/>
          </a:xfrm>
          <a:prstGeom prst="rect">
            <a:avLst/>
          </a:prstGeom>
          <a:ln>
            <a:noFill/>
          </a:ln>
          <a:extLst>
            <a:ext uri="{53640926-AAD7-44D8-BBD7-CCE9431645EC}">
              <a14:shadowObscured xmlns:a14="http://schemas.microsoft.com/office/drawing/2010/main"/>
            </a:ext>
          </a:extLst>
        </p:spPr>
      </p:pic>
      <p:sp>
        <p:nvSpPr>
          <p:cNvPr id="3" name="Marcador de contenido 2"/>
          <p:cNvSpPr>
            <a:spLocks noGrp="1"/>
          </p:cNvSpPr>
          <p:nvPr>
            <p:ph idx="1"/>
          </p:nvPr>
        </p:nvSpPr>
        <p:spPr>
          <a:xfrm>
            <a:off x="838200" y="468207"/>
            <a:ext cx="10769600" cy="5484632"/>
          </a:xfrm>
        </p:spPr>
        <p:txBody>
          <a:bodyPr/>
          <a:lstStyle/>
          <a:p>
            <a:pPr marL="0" indent="0">
              <a:buNone/>
            </a:pPr>
            <a:r>
              <a:rPr lang="es-ES" b="1" dirty="0">
                <a:solidFill>
                  <a:srgbClr val="C00000"/>
                </a:solidFill>
              </a:rPr>
              <a:t>Caso 2:</a:t>
            </a:r>
          </a:p>
          <a:p>
            <a:pPr marL="0" indent="0">
              <a:buNone/>
            </a:pPr>
            <a:r>
              <a:rPr lang="es-ES" sz="2400" dirty="0">
                <a:solidFill>
                  <a:schemeClr val="accent5">
                    <a:lumMod val="75000"/>
                  </a:schemeClr>
                </a:solidFill>
              </a:rPr>
              <a:t>El director declara que se transporta de la UGEL al local educativo yendo en combi por vía asfaltada en 30 minutos, luego del paradero camina durante 20 minutos por vía asfaltada al local educativo.</a:t>
            </a:r>
            <a:endParaRPr lang="es-PE" sz="2400" dirty="0">
              <a:solidFill>
                <a:schemeClr val="accent5">
                  <a:lumMod val="75000"/>
                </a:schemeClr>
              </a:solidFill>
            </a:endParaRPr>
          </a:p>
        </p:txBody>
      </p:sp>
      <p:pic>
        <p:nvPicPr>
          <p:cNvPr id="4" name="Imagen 3"/>
          <p:cNvPicPr>
            <a:picLocks noChangeAspect="1"/>
          </p:cNvPicPr>
          <p:nvPr/>
        </p:nvPicPr>
        <p:blipFill rotWithShape="1">
          <a:blip r:embed="rId4"/>
          <a:srcRect l="11889" t="9935" r="12729" b="4415"/>
          <a:stretch/>
        </p:blipFill>
        <p:spPr>
          <a:xfrm>
            <a:off x="838198" y="2034131"/>
            <a:ext cx="1295401" cy="1094391"/>
          </a:xfrm>
          <a:prstGeom prst="rect">
            <a:avLst/>
          </a:prstGeom>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19193" t="17731" r="21015" b="18340"/>
          <a:stretch/>
        </p:blipFill>
        <p:spPr>
          <a:xfrm>
            <a:off x="838199" y="3128522"/>
            <a:ext cx="8180863" cy="3287163"/>
          </a:xfrm>
          <a:prstGeom prst="rect">
            <a:avLst/>
          </a:prstGeom>
        </p:spPr>
      </p:pic>
      <p:pic>
        <p:nvPicPr>
          <p:cNvPr id="12" name="Imagen 11"/>
          <p:cNvPicPr>
            <a:picLocks noChangeAspect="1"/>
          </p:cNvPicPr>
          <p:nvPr/>
        </p:nvPicPr>
        <p:blipFill>
          <a:blip r:embed="rId6"/>
          <a:stretch>
            <a:fillRect/>
          </a:stretch>
        </p:blipFill>
        <p:spPr>
          <a:xfrm>
            <a:off x="2265528" y="2387285"/>
            <a:ext cx="1639982" cy="843165"/>
          </a:xfrm>
          <a:prstGeom prst="rect">
            <a:avLst/>
          </a:prstGeom>
        </p:spPr>
      </p:pic>
      <p:sp>
        <p:nvSpPr>
          <p:cNvPr id="15" name="Rectángulo 14"/>
          <p:cNvSpPr/>
          <p:nvPr/>
        </p:nvSpPr>
        <p:spPr>
          <a:xfrm>
            <a:off x="6023604" y="2071916"/>
            <a:ext cx="2137796" cy="48556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2 trayectos</a:t>
            </a:r>
            <a:endParaRPr lang="es-PE" sz="2400" b="1" dirty="0"/>
          </a:p>
        </p:txBody>
      </p:sp>
      <p:pic>
        <p:nvPicPr>
          <p:cNvPr id="14" name="Imagen 13"/>
          <p:cNvPicPr>
            <a:picLocks noChangeAspect="1"/>
          </p:cNvPicPr>
          <p:nvPr/>
        </p:nvPicPr>
        <p:blipFill>
          <a:blip r:embed="rId7"/>
          <a:stretch>
            <a:fillRect/>
          </a:stretch>
        </p:blipFill>
        <p:spPr>
          <a:xfrm>
            <a:off x="5407503" y="4627817"/>
            <a:ext cx="948318" cy="1500737"/>
          </a:xfrm>
          <a:prstGeom prst="rect">
            <a:avLst/>
          </a:prstGeom>
        </p:spPr>
      </p:pic>
      <p:pic>
        <p:nvPicPr>
          <p:cNvPr id="16" name="Imagen 15"/>
          <p:cNvPicPr>
            <a:picLocks noChangeAspect="1"/>
          </p:cNvPicPr>
          <p:nvPr/>
        </p:nvPicPr>
        <p:blipFill rotWithShape="1">
          <a:blip r:embed="rId8"/>
          <a:srcRect l="2" r="-1390" b="62729"/>
          <a:stretch/>
        </p:blipFill>
        <p:spPr>
          <a:xfrm>
            <a:off x="5093460" y="4495664"/>
            <a:ext cx="392939" cy="608600"/>
          </a:xfrm>
          <a:prstGeom prst="rect">
            <a:avLst/>
          </a:prstGeom>
        </p:spPr>
      </p:pic>
      <p:sp>
        <p:nvSpPr>
          <p:cNvPr id="18" name="Rectángulo 17"/>
          <p:cNvSpPr/>
          <p:nvPr/>
        </p:nvSpPr>
        <p:spPr>
          <a:xfrm>
            <a:off x="5258922" y="5104265"/>
            <a:ext cx="50057" cy="1007638"/>
          </a:xfrm>
          <a:prstGeom prst="rect">
            <a:avLst/>
          </a:prstGeom>
          <a:solidFill>
            <a:schemeClr val="bg1"/>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solidFill>
                <a:schemeClr val="bg1"/>
              </a:solidFill>
            </a:endParaRPr>
          </a:p>
        </p:txBody>
      </p:sp>
      <p:grpSp>
        <p:nvGrpSpPr>
          <p:cNvPr id="19" name="Grupo 18"/>
          <p:cNvGrpSpPr/>
          <p:nvPr/>
        </p:nvGrpSpPr>
        <p:grpSpPr>
          <a:xfrm>
            <a:off x="7708647" y="4475747"/>
            <a:ext cx="4319619" cy="2063824"/>
            <a:chOff x="7708647" y="4475747"/>
            <a:chExt cx="4319619" cy="2063824"/>
          </a:xfrm>
        </p:grpSpPr>
        <p:pic>
          <p:nvPicPr>
            <p:cNvPr id="20" name="Imagen 19"/>
            <p:cNvPicPr>
              <a:picLocks noChangeAspect="1"/>
            </p:cNvPicPr>
            <p:nvPr/>
          </p:nvPicPr>
          <p:blipFill rotWithShape="1">
            <a:blip r:embed="rId9"/>
            <a:srcRect t="6776" b="7042"/>
            <a:stretch/>
          </p:blipFill>
          <p:spPr>
            <a:xfrm>
              <a:off x="7708647" y="4640238"/>
              <a:ext cx="4319619" cy="1899333"/>
            </a:xfrm>
            <a:prstGeom prst="rect">
              <a:avLst/>
            </a:prstGeom>
          </p:spPr>
        </p:pic>
        <p:sp>
          <p:nvSpPr>
            <p:cNvPr id="21" name="Rectángulo 20"/>
            <p:cNvSpPr/>
            <p:nvPr/>
          </p:nvSpPr>
          <p:spPr>
            <a:xfrm>
              <a:off x="9176083" y="4475747"/>
              <a:ext cx="1347537" cy="26074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dirty="0"/>
                <a:t>Local educativo</a:t>
              </a:r>
              <a:endParaRPr lang="es-PE" sz="1050" b="1" dirty="0"/>
            </a:p>
          </p:txBody>
        </p:sp>
      </p:grpSp>
      <p:grpSp>
        <p:nvGrpSpPr>
          <p:cNvPr id="13" name="Grupo 12"/>
          <p:cNvGrpSpPr/>
          <p:nvPr/>
        </p:nvGrpSpPr>
        <p:grpSpPr>
          <a:xfrm>
            <a:off x="0" y="109247"/>
            <a:ext cx="4659401" cy="338554"/>
            <a:chOff x="0" y="266003"/>
            <a:chExt cx="4659401" cy="338554"/>
          </a:xfrm>
        </p:grpSpPr>
        <p:sp>
          <p:nvSpPr>
            <p:cNvPr id="17" name="Rectángulo 1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2" name="Rectángulo 2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 name="Grupo 1"/>
          <p:cNvGrpSpPr/>
          <p:nvPr/>
        </p:nvGrpSpPr>
        <p:grpSpPr>
          <a:xfrm>
            <a:off x="9654474" y="2647187"/>
            <a:ext cx="1419594" cy="1189594"/>
            <a:chOff x="9657097" y="2597055"/>
            <a:chExt cx="1419594" cy="1189594"/>
          </a:xfrm>
        </p:grpSpPr>
        <p:grpSp>
          <p:nvGrpSpPr>
            <p:cNvPr id="23" name="Grupo 22"/>
            <p:cNvGrpSpPr/>
            <p:nvPr/>
          </p:nvGrpSpPr>
          <p:grpSpPr>
            <a:xfrm>
              <a:off x="9657097" y="2597055"/>
              <a:ext cx="1418130" cy="1051969"/>
              <a:chOff x="9657097" y="2644764"/>
              <a:chExt cx="1418130" cy="1051969"/>
            </a:xfrm>
          </p:grpSpPr>
          <p:sp>
            <p:nvSpPr>
              <p:cNvPr id="25" name="Rectángulo 24"/>
              <p:cNvSpPr/>
              <p:nvPr/>
            </p:nvSpPr>
            <p:spPr>
              <a:xfrm>
                <a:off x="10638112" y="3360825"/>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01</a:t>
                </a:r>
                <a:endParaRPr lang="es-PE" dirty="0">
                  <a:solidFill>
                    <a:srgbClr val="C00000"/>
                  </a:solidFill>
                </a:endParaRPr>
              </a:p>
            </p:txBody>
          </p:sp>
          <p:sp>
            <p:nvSpPr>
              <p:cNvPr id="26" name="Rectángulo 25"/>
              <p:cNvSpPr/>
              <p:nvPr/>
            </p:nvSpPr>
            <p:spPr>
              <a:xfrm>
                <a:off x="9657097" y="2644764"/>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2</a:t>
                </a:r>
                <a:endParaRPr lang="es-PE" dirty="0">
                  <a:solidFill>
                    <a:srgbClr val="C00000"/>
                  </a:solidFill>
                </a:endParaRPr>
              </a:p>
            </p:txBody>
          </p:sp>
          <p:sp>
            <p:nvSpPr>
              <p:cNvPr id="27" name="Rectángulo 26"/>
              <p:cNvSpPr/>
              <p:nvPr/>
            </p:nvSpPr>
            <p:spPr>
              <a:xfrm>
                <a:off x="9941780" y="3353908"/>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30</a:t>
                </a:r>
                <a:endParaRPr lang="es-PE" sz="1700" dirty="0">
                  <a:solidFill>
                    <a:srgbClr val="C00000"/>
                  </a:solidFill>
                </a:endParaRPr>
              </a:p>
            </p:txBody>
          </p:sp>
        </p:grpSp>
        <p:sp>
          <p:nvSpPr>
            <p:cNvPr id="28" name="Rectángulo 27"/>
            <p:cNvSpPr/>
            <p:nvPr/>
          </p:nvSpPr>
          <p:spPr>
            <a:xfrm>
              <a:off x="9941780" y="3450741"/>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20</a:t>
              </a:r>
              <a:endParaRPr lang="es-PE" sz="1700" dirty="0">
                <a:solidFill>
                  <a:srgbClr val="C00000"/>
                </a:solidFill>
              </a:endParaRPr>
            </a:p>
          </p:txBody>
        </p:sp>
        <p:sp>
          <p:nvSpPr>
            <p:cNvPr id="29" name="Rectángulo 28"/>
            <p:cNvSpPr/>
            <p:nvPr/>
          </p:nvSpPr>
          <p:spPr>
            <a:xfrm>
              <a:off x="10639576" y="3435147"/>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04</a:t>
              </a:r>
              <a:endParaRPr lang="es-PE" sz="1700" dirty="0">
                <a:solidFill>
                  <a:srgbClr val="C00000"/>
                </a:solidFill>
              </a:endParaRPr>
            </a:p>
          </p:txBody>
        </p:sp>
      </p:grpSp>
    </p:spTree>
    <p:extLst>
      <p:ext uri="{BB962C8B-B14F-4D97-AF65-F5344CB8AC3E}">
        <p14:creationId xmlns:p14="http://schemas.microsoft.com/office/powerpoint/2010/main" val="30085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052 -0.00069 C -0.00052 -0.03495 0.17032 0.04537 0.22917 0.06505 C 0.28829 0.08449 0.3625 0.07986 0.353 0.11667 C 0.33295 0.13982 0.01797 0.21366 -0.04713 0.25509 C -0.1121 0.29699 -0.04973 0.37685 -0.03736 0.36667 C -0.00351 0.36667 0.1375 0.4213 0.1375 0.38634 " pathEditMode="relative" rAng="0" ptsTypes="AAAAAA">
                                      <p:cBhvr>
                                        <p:cTn id="6" dur="2000" fill="hold"/>
                                        <p:tgtEl>
                                          <p:spTgt spid="12"/>
                                        </p:tgtEl>
                                        <p:attrNameLst>
                                          <p:attrName>ppt_x</p:attrName>
                                          <p:attrName>ppt_y</p:attrName>
                                        </p:attrNameLst>
                                      </p:cBhvr>
                                      <p:rCtr x="13919" y="19491"/>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1.875E-6 7.40741E-7 L 0.14779 0.05162 " pathEditMode="relative" rAng="0" ptsTypes="AA">
                                      <p:cBhvr>
                                        <p:cTn id="10" dur="2000" fill="hold"/>
                                        <p:tgtEl>
                                          <p:spTgt spid="14"/>
                                        </p:tgtEl>
                                        <p:attrNameLst>
                                          <p:attrName>ppt_x</p:attrName>
                                          <p:attrName>ppt_y</p:attrName>
                                        </p:attrNameLst>
                                      </p:cBhvr>
                                      <p:rCtr x="7383" y="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p:nvPr/>
        </p:nvPicPr>
        <p:blipFill rotWithShape="1">
          <a:blip r:embed="rId3"/>
          <a:srcRect l="11936" t="19548" r="51310" b="18086"/>
          <a:stretch/>
        </p:blipFill>
        <p:spPr bwMode="auto">
          <a:xfrm>
            <a:off x="8549434" y="1922420"/>
            <a:ext cx="2823415" cy="2446509"/>
          </a:xfrm>
          <a:prstGeom prst="rect">
            <a:avLst/>
          </a:prstGeom>
          <a:ln>
            <a:noFill/>
          </a:ln>
          <a:extLst>
            <a:ext uri="{53640926-AAD7-44D8-BBD7-CCE9431645EC}">
              <a14:shadowObscured xmlns:a14="http://schemas.microsoft.com/office/drawing/2010/main"/>
            </a:ext>
          </a:extLst>
        </p:spPr>
      </p:pic>
      <p:sp>
        <p:nvSpPr>
          <p:cNvPr id="3" name="Marcador de contenido 2"/>
          <p:cNvSpPr>
            <a:spLocks noGrp="1"/>
          </p:cNvSpPr>
          <p:nvPr>
            <p:ph idx="1"/>
          </p:nvPr>
        </p:nvSpPr>
        <p:spPr>
          <a:xfrm>
            <a:off x="838200" y="468207"/>
            <a:ext cx="10769600" cy="5484632"/>
          </a:xfrm>
        </p:spPr>
        <p:txBody>
          <a:bodyPr/>
          <a:lstStyle/>
          <a:p>
            <a:pPr marL="0" indent="0">
              <a:buNone/>
            </a:pPr>
            <a:r>
              <a:rPr lang="es-ES" b="1" dirty="0">
                <a:solidFill>
                  <a:srgbClr val="C00000"/>
                </a:solidFill>
              </a:rPr>
              <a:t>Caso 3:</a:t>
            </a:r>
          </a:p>
          <a:p>
            <a:pPr marL="0" indent="0">
              <a:buNone/>
            </a:pPr>
            <a:r>
              <a:rPr lang="es-ES" sz="2400" dirty="0">
                <a:solidFill>
                  <a:schemeClr val="accent5">
                    <a:lumMod val="75000"/>
                  </a:schemeClr>
                </a:solidFill>
              </a:rPr>
              <a:t>El director declara que para llegar al local educativo hace uso de un camión por vía asfaltada y demora 3 horas en este trayecto y luego </a:t>
            </a:r>
            <a:r>
              <a:rPr lang="es-ES" sz="2400" b="1" dirty="0">
                <a:solidFill>
                  <a:schemeClr val="accent5">
                    <a:lumMod val="75000"/>
                  </a:schemeClr>
                </a:solidFill>
              </a:rPr>
              <a:t>camina 5 minutos</a:t>
            </a:r>
            <a:r>
              <a:rPr lang="es-ES" sz="2400" dirty="0">
                <a:solidFill>
                  <a:schemeClr val="accent5">
                    <a:lumMod val="75000"/>
                  </a:schemeClr>
                </a:solidFill>
              </a:rPr>
              <a:t>. Este servicio de traslado solo es de una vez por semana.</a:t>
            </a:r>
            <a:endParaRPr lang="es-PE" sz="2400" dirty="0">
              <a:solidFill>
                <a:schemeClr val="accent5">
                  <a:lumMod val="75000"/>
                </a:schemeClr>
              </a:solidFill>
            </a:endParaRPr>
          </a:p>
        </p:txBody>
      </p:sp>
      <p:pic>
        <p:nvPicPr>
          <p:cNvPr id="4" name="Imagen 3"/>
          <p:cNvPicPr>
            <a:picLocks noChangeAspect="1"/>
          </p:cNvPicPr>
          <p:nvPr/>
        </p:nvPicPr>
        <p:blipFill rotWithShape="1">
          <a:blip r:embed="rId4"/>
          <a:srcRect l="11889" t="9935" r="12729" b="4415"/>
          <a:stretch/>
        </p:blipFill>
        <p:spPr>
          <a:xfrm>
            <a:off x="838198" y="2034131"/>
            <a:ext cx="1295401" cy="1094391"/>
          </a:xfrm>
          <a:prstGeom prst="rect">
            <a:avLst/>
          </a:prstGeom>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19193" t="17731" r="21015" b="18340"/>
          <a:stretch/>
        </p:blipFill>
        <p:spPr>
          <a:xfrm>
            <a:off x="745445" y="3145590"/>
            <a:ext cx="8180863" cy="3287163"/>
          </a:xfrm>
          <a:prstGeom prst="rect">
            <a:avLst/>
          </a:prstGeom>
        </p:spPr>
      </p:pic>
      <p:sp>
        <p:nvSpPr>
          <p:cNvPr id="15" name="Rectángulo 14"/>
          <p:cNvSpPr/>
          <p:nvPr/>
        </p:nvSpPr>
        <p:spPr>
          <a:xfrm>
            <a:off x="6503982" y="2142433"/>
            <a:ext cx="1735143" cy="41642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1 trayecto</a:t>
            </a:r>
            <a:endParaRPr lang="es-PE" sz="2400" b="1" dirty="0"/>
          </a:p>
        </p:txBody>
      </p:sp>
      <p:grpSp>
        <p:nvGrpSpPr>
          <p:cNvPr id="19" name="Grupo 18"/>
          <p:cNvGrpSpPr/>
          <p:nvPr/>
        </p:nvGrpSpPr>
        <p:grpSpPr>
          <a:xfrm>
            <a:off x="7708647" y="4475747"/>
            <a:ext cx="4319619" cy="2063824"/>
            <a:chOff x="7708647" y="4475747"/>
            <a:chExt cx="4319619" cy="2063824"/>
          </a:xfrm>
        </p:grpSpPr>
        <p:pic>
          <p:nvPicPr>
            <p:cNvPr id="20" name="Imagen 19"/>
            <p:cNvPicPr>
              <a:picLocks noChangeAspect="1"/>
            </p:cNvPicPr>
            <p:nvPr/>
          </p:nvPicPr>
          <p:blipFill rotWithShape="1">
            <a:blip r:embed="rId6"/>
            <a:srcRect t="6776" b="7042"/>
            <a:stretch/>
          </p:blipFill>
          <p:spPr>
            <a:xfrm>
              <a:off x="7708647" y="4640238"/>
              <a:ext cx="4319619" cy="1899333"/>
            </a:xfrm>
            <a:prstGeom prst="rect">
              <a:avLst/>
            </a:prstGeom>
          </p:spPr>
        </p:pic>
        <p:sp>
          <p:nvSpPr>
            <p:cNvPr id="21" name="Rectángulo 20"/>
            <p:cNvSpPr/>
            <p:nvPr/>
          </p:nvSpPr>
          <p:spPr>
            <a:xfrm>
              <a:off x="9176083" y="4475747"/>
              <a:ext cx="1347537" cy="26074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dirty="0"/>
                <a:t>Local educativo</a:t>
              </a:r>
              <a:endParaRPr lang="es-PE" sz="1050" b="1" dirty="0"/>
            </a:p>
          </p:txBody>
        </p:sp>
      </p:grpSp>
      <p:grpSp>
        <p:nvGrpSpPr>
          <p:cNvPr id="13" name="Grupo 12"/>
          <p:cNvGrpSpPr/>
          <p:nvPr/>
        </p:nvGrpSpPr>
        <p:grpSpPr>
          <a:xfrm>
            <a:off x="0" y="109247"/>
            <a:ext cx="4659401" cy="338554"/>
            <a:chOff x="0" y="266003"/>
            <a:chExt cx="4659401" cy="338554"/>
          </a:xfrm>
        </p:grpSpPr>
        <p:sp>
          <p:nvSpPr>
            <p:cNvPr id="17" name="Rectángulo 1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2" name="Rectángulo 2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3" name="Grupo 22"/>
          <p:cNvGrpSpPr/>
          <p:nvPr/>
        </p:nvGrpSpPr>
        <p:grpSpPr>
          <a:xfrm>
            <a:off x="9385081" y="2704750"/>
            <a:ext cx="1655819" cy="1023673"/>
            <a:chOff x="9387704" y="2702327"/>
            <a:chExt cx="1655819" cy="1023673"/>
          </a:xfrm>
        </p:grpSpPr>
        <p:sp>
          <p:nvSpPr>
            <p:cNvPr id="25" name="Rectángulo 24"/>
            <p:cNvSpPr/>
            <p:nvPr/>
          </p:nvSpPr>
          <p:spPr>
            <a:xfrm>
              <a:off x="10606408" y="3386629"/>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01</a:t>
              </a:r>
              <a:endParaRPr lang="es-PE" dirty="0">
                <a:solidFill>
                  <a:srgbClr val="C00000"/>
                </a:solidFill>
              </a:endParaRPr>
            </a:p>
          </p:txBody>
        </p:sp>
        <p:sp>
          <p:nvSpPr>
            <p:cNvPr id="26" name="Rectángulo 25"/>
            <p:cNvSpPr/>
            <p:nvPr/>
          </p:nvSpPr>
          <p:spPr>
            <a:xfrm>
              <a:off x="9628898" y="2702327"/>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27" name="Rectángulo 26"/>
            <p:cNvSpPr/>
            <p:nvPr/>
          </p:nvSpPr>
          <p:spPr>
            <a:xfrm>
              <a:off x="9387704" y="3390092"/>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3</a:t>
              </a:r>
              <a:endParaRPr lang="es-PE" sz="1700" dirty="0">
                <a:solidFill>
                  <a:srgbClr val="C00000"/>
                </a:solidFill>
              </a:endParaRPr>
            </a:p>
          </p:txBody>
        </p:sp>
      </p:grpSp>
      <p:pic>
        <p:nvPicPr>
          <p:cNvPr id="6" name="Imagen 5"/>
          <p:cNvPicPr>
            <a:picLocks noChangeAspect="1"/>
          </p:cNvPicPr>
          <p:nvPr/>
        </p:nvPicPr>
        <p:blipFill rotWithShape="1">
          <a:blip r:embed="rId7" cstate="print">
            <a:extLst>
              <a:ext uri="{28A0092B-C50C-407E-A947-70E740481C1C}">
                <a14:useLocalDpi xmlns:a14="http://schemas.microsoft.com/office/drawing/2010/main" val="0"/>
              </a:ext>
            </a:extLst>
          </a:blip>
          <a:srcRect l="8829" t="19825" r="8889" b="19262"/>
          <a:stretch/>
        </p:blipFill>
        <p:spPr>
          <a:xfrm>
            <a:off x="2133599" y="2158445"/>
            <a:ext cx="1475876" cy="1092610"/>
          </a:xfrm>
          <a:prstGeom prst="rect">
            <a:avLst/>
          </a:prstGeom>
        </p:spPr>
      </p:pic>
    </p:spTree>
    <p:extLst>
      <p:ext uri="{BB962C8B-B14F-4D97-AF65-F5344CB8AC3E}">
        <p14:creationId xmlns:p14="http://schemas.microsoft.com/office/powerpoint/2010/main" val="4012919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026 -0.00092 C -0.00026 -0.03588 0.36679 0.07871 0.39231 0.11436 C 0.41784 0.14977 0.23112 0.17801 0.15247 0.21181 C 0.07409 0.24561 -0.08047 0.24769 -0.07904 0.3176 C -0.05404 0.39815 0.31302 0.46598 0.32383 0.44514 " pathEditMode="relative" rAng="0" ptsTypes="AAAAA">
                                      <p:cBhvr>
                                        <p:cTn id="6" dur="2000" fill="hold"/>
                                        <p:tgtEl>
                                          <p:spTgt spid="6"/>
                                        </p:tgtEl>
                                        <p:attrNameLst>
                                          <p:attrName>ppt_x</p:attrName>
                                          <p:attrName>ppt_y</p:attrName>
                                        </p:attrNameLst>
                                      </p:cBhvr>
                                      <p:rCtr x="15807" y="2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67064" y="565484"/>
            <a:ext cx="2947737" cy="481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C00000"/>
                </a:solidFill>
              </a:rPr>
              <a:t>ACCESIBILIDAD</a:t>
            </a:r>
            <a:endParaRPr lang="es-PE" sz="3200" b="1" dirty="0">
              <a:solidFill>
                <a:srgbClr val="C00000"/>
              </a:solidFill>
            </a:endParaRPr>
          </a:p>
        </p:txBody>
      </p:sp>
      <p:grpSp>
        <p:nvGrpSpPr>
          <p:cNvPr id="8" name="Grupo 7"/>
          <p:cNvGrpSpPr/>
          <p:nvPr/>
        </p:nvGrpSpPr>
        <p:grpSpPr>
          <a:xfrm>
            <a:off x="0" y="109247"/>
            <a:ext cx="4659401" cy="338554"/>
            <a:chOff x="0" y="266003"/>
            <a:chExt cx="4659401" cy="338554"/>
          </a:xfrm>
        </p:grpSpPr>
        <p:sp>
          <p:nvSpPr>
            <p:cNvPr id="9" name="Rectángulo 8"/>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0" name="Rectángulo 9"/>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1" name="Imagen 10" descr="C:\Users\USER\Downloads\WhatsApp Image 2021-05-05 at 5.29.05 PM.jpeg"/>
          <p:cNvPicPr/>
          <p:nvPr/>
        </p:nvPicPr>
        <p:blipFill rotWithShape="1">
          <a:blip r:embed="rId2">
            <a:extLst>
              <a:ext uri="{28A0092B-C50C-407E-A947-70E740481C1C}">
                <a14:useLocalDpi xmlns:a14="http://schemas.microsoft.com/office/drawing/2010/main" val="0"/>
              </a:ext>
            </a:extLst>
          </a:blip>
          <a:srcRect l="34801" t="12176" r="1009" b="1155"/>
          <a:stretch/>
        </p:blipFill>
        <p:spPr bwMode="auto">
          <a:xfrm>
            <a:off x="1010652" y="1164430"/>
            <a:ext cx="9264315" cy="51280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09222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p:nvPr/>
        </p:nvPicPr>
        <p:blipFill rotWithShape="1">
          <a:blip r:embed="rId3"/>
          <a:srcRect l="24445" t="41111" r="27990" b="18449"/>
          <a:stretch/>
        </p:blipFill>
        <p:spPr bwMode="auto">
          <a:xfrm>
            <a:off x="8067821" y="2242821"/>
            <a:ext cx="3698640" cy="2052953"/>
          </a:xfrm>
          <a:prstGeom prst="rect">
            <a:avLst/>
          </a:prstGeom>
          <a:ln>
            <a:no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4"/>
          <a:srcRect r="30227" b="93024"/>
          <a:stretch/>
        </p:blipFill>
        <p:spPr>
          <a:xfrm>
            <a:off x="1201180" y="3335658"/>
            <a:ext cx="3639232" cy="229247"/>
          </a:xfrm>
          <a:prstGeom prst="rect">
            <a:avLst/>
          </a:prstGeom>
        </p:spPr>
      </p:pic>
      <p:sp>
        <p:nvSpPr>
          <p:cNvPr id="3" name="Marcador de contenido 2"/>
          <p:cNvSpPr>
            <a:spLocks noGrp="1"/>
          </p:cNvSpPr>
          <p:nvPr>
            <p:ph idx="1"/>
          </p:nvPr>
        </p:nvSpPr>
        <p:spPr>
          <a:xfrm>
            <a:off x="800100" y="562423"/>
            <a:ext cx="10515600" cy="5173328"/>
          </a:xfrm>
        </p:spPr>
        <p:txBody>
          <a:bodyPr/>
          <a:lstStyle/>
          <a:p>
            <a:pPr marL="0" indent="0">
              <a:buNone/>
            </a:pPr>
            <a:r>
              <a:rPr lang="es-ES" b="1" dirty="0">
                <a:solidFill>
                  <a:srgbClr val="C00000"/>
                </a:solidFill>
              </a:rPr>
              <a:t>Ejemplo 4:</a:t>
            </a:r>
          </a:p>
          <a:p>
            <a:pPr marL="0" indent="0">
              <a:lnSpc>
                <a:spcPct val="100000"/>
              </a:lnSpc>
              <a:buNone/>
            </a:pPr>
            <a:r>
              <a:rPr lang="es-ES" sz="2400" dirty="0">
                <a:solidFill>
                  <a:schemeClr val="accent5">
                    <a:lumMod val="75000"/>
                  </a:schemeClr>
                </a:solidFill>
              </a:rPr>
              <a:t>El director declara que camina desde la plaza de armas de la capital distrital hacia el embarcadero en un tiempo de 15 minutos luego toma un </a:t>
            </a:r>
            <a:r>
              <a:rPr lang="es-ES" sz="2400" dirty="0" err="1">
                <a:solidFill>
                  <a:schemeClr val="accent5">
                    <a:lumMod val="75000"/>
                  </a:schemeClr>
                </a:solidFill>
              </a:rPr>
              <a:t>pequepeque</a:t>
            </a:r>
            <a:r>
              <a:rPr lang="es-ES" sz="2400" dirty="0">
                <a:solidFill>
                  <a:schemeClr val="accent5">
                    <a:lumMod val="75000"/>
                  </a:schemeClr>
                </a:solidFill>
              </a:rPr>
              <a:t> vía fluvial llegando al local educativo en un tiempo de 1:30 minutos.     </a:t>
            </a:r>
          </a:p>
          <a:p>
            <a:pPr marL="0" indent="0">
              <a:buNone/>
            </a:pPr>
            <a:endParaRPr lang="es-PE" dirty="0"/>
          </a:p>
        </p:txBody>
      </p:sp>
      <p:pic>
        <p:nvPicPr>
          <p:cNvPr id="13" name="Imagen 12"/>
          <p:cNvPicPr>
            <a:picLocks noChangeAspect="1"/>
          </p:cNvPicPr>
          <p:nvPr/>
        </p:nvPicPr>
        <p:blipFill rotWithShape="1">
          <a:blip r:embed="rId5"/>
          <a:srcRect t="9757" b="8242"/>
          <a:stretch/>
        </p:blipFill>
        <p:spPr>
          <a:xfrm>
            <a:off x="906364" y="2167737"/>
            <a:ext cx="1744380" cy="1430411"/>
          </a:xfrm>
          <a:prstGeom prst="rect">
            <a:avLst/>
          </a:prstGeom>
        </p:spPr>
      </p:pic>
      <p:pic>
        <p:nvPicPr>
          <p:cNvPr id="14" name="Imagen 13"/>
          <p:cNvPicPr>
            <a:picLocks noChangeAspect="1"/>
          </p:cNvPicPr>
          <p:nvPr/>
        </p:nvPicPr>
        <p:blipFill rotWithShape="1">
          <a:blip r:embed="rId6"/>
          <a:srcRect t="15424" r="14746" b="1511"/>
          <a:stretch/>
        </p:blipFill>
        <p:spPr>
          <a:xfrm flipH="1">
            <a:off x="3685958" y="3450280"/>
            <a:ext cx="5781328" cy="2827690"/>
          </a:xfrm>
          <a:prstGeom prst="rect">
            <a:avLst/>
          </a:prstGeom>
        </p:spPr>
      </p:pic>
      <p:pic>
        <p:nvPicPr>
          <p:cNvPr id="17" name="Imagen 16"/>
          <p:cNvPicPr>
            <a:picLocks noChangeAspect="1"/>
          </p:cNvPicPr>
          <p:nvPr/>
        </p:nvPicPr>
        <p:blipFill rotWithShape="1">
          <a:blip r:embed="rId7" cstate="print">
            <a:extLst>
              <a:ext uri="{28A0092B-C50C-407E-A947-70E740481C1C}">
                <a14:useLocalDpi xmlns:a14="http://schemas.microsoft.com/office/drawing/2010/main" val="0"/>
              </a:ext>
            </a:extLst>
          </a:blip>
          <a:srcRect l="26959" t="9430" r="22458" b="10951"/>
          <a:stretch/>
        </p:blipFill>
        <p:spPr>
          <a:xfrm flipH="1">
            <a:off x="2583923" y="2449346"/>
            <a:ext cx="629700" cy="991142"/>
          </a:xfrm>
          <a:prstGeom prst="rect">
            <a:avLst/>
          </a:prstGeom>
        </p:spPr>
      </p:pic>
      <p:pic>
        <p:nvPicPr>
          <p:cNvPr id="19" name="Imagen 18" descr="E:\FUIE\imagenes\sin fondo\sin fondo\barcoooooooo.png"/>
          <p:cNvPicPr/>
          <p:nvPr/>
        </p:nvPicPr>
        <p:blipFill rotWithShape="1">
          <a:blip r:embed="rId8" cstate="print">
            <a:extLst>
              <a:ext uri="{28A0092B-C50C-407E-A947-70E740481C1C}">
                <a14:useLocalDpi xmlns:a14="http://schemas.microsoft.com/office/drawing/2010/main" val="0"/>
              </a:ext>
            </a:extLst>
          </a:blip>
          <a:srcRect l="6139" t="42301" r="13835" b="20797"/>
          <a:stretch/>
        </p:blipFill>
        <p:spPr bwMode="auto">
          <a:xfrm rot="197245" flipH="1">
            <a:off x="4598269" y="2983833"/>
            <a:ext cx="2332699" cy="817737"/>
          </a:xfrm>
          <a:prstGeom prst="rect">
            <a:avLst/>
          </a:prstGeom>
          <a:noFill/>
          <a:ln>
            <a:noFill/>
          </a:ln>
          <a:extLst>
            <a:ext uri="{53640926-AAD7-44D8-BBD7-CCE9431645EC}">
              <a14:shadowObscured xmlns:a14="http://schemas.microsoft.com/office/drawing/2010/main"/>
            </a:ext>
          </a:extLst>
        </p:spPr>
      </p:pic>
      <p:sp>
        <p:nvSpPr>
          <p:cNvPr id="20" name="Rectángulo 19"/>
          <p:cNvSpPr/>
          <p:nvPr/>
        </p:nvSpPr>
        <p:spPr>
          <a:xfrm>
            <a:off x="1943100" y="4113614"/>
            <a:ext cx="1963238" cy="49479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2 trayectos</a:t>
            </a:r>
            <a:endParaRPr lang="es-PE" sz="2400" b="1" dirty="0"/>
          </a:p>
        </p:txBody>
      </p:sp>
      <p:grpSp>
        <p:nvGrpSpPr>
          <p:cNvPr id="23" name="Grupo 22"/>
          <p:cNvGrpSpPr/>
          <p:nvPr/>
        </p:nvGrpSpPr>
        <p:grpSpPr>
          <a:xfrm>
            <a:off x="4083181" y="2311777"/>
            <a:ext cx="951694" cy="1128711"/>
            <a:chOff x="4083181" y="2311777"/>
            <a:chExt cx="951694" cy="1128711"/>
          </a:xfrm>
        </p:grpSpPr>
        <p:sp>
          <p:nvSpPr>
            <p:cNvPr id="21" name="Rectángulo 20"/>
            <p:cNvSpPr/>
            <p:nvPr/>
          </p:nvSpPr>
          <p:spPr>
            <a:xfrm>
              <a:off x="4533942" y="2567031"/>
              <a:ext cx="85598" cy="873457"/>
            </a:xfrm>
            <a:prstGeom prst="rect">
              <a:avLst/>
            </a:prstGeom>
            <a:solidFill>
              <a:schemeClr val="bg1"/>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a:solidFill>
                  <a:schemeClr val="bg1"/>
                </a:solidFill>
              </a:endParaRPr>
            </a:p>
          </p:txBody>
        </p:sp>
        <p:sp>
          <p:nvSpPr>
            <p:cNvPr id="22" name="Rectángulo 21"/>
            <p:cNvSpPr/>
            <p:nvPr/>
          </p:nvSpPr>
          <p:spPr>
            <a:xfrm>
              <a:off x="4083181" y="2311777"/>
              <a:ext cx="951694" cy="281137"/>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b="1" dirty="0"/>
                <a:t>Embarcadero</a:t>
              </a:r>
              <a:endParaRPr lang="es-PE" sz="1000" b="1" dirty="0"/>
            </a:p>
          </p:txBody>
        </p:sp>
      </p:grpSp>
      <p:grpSp>
        <p:nvGrpSpPr>
          <p:cNvPr id="25" name="Grupo 24"/>
          <p:cNvGrpSpPr/>
          <p:nvPr/>
        </p:nvGrpSpPr>
        <p:grpSpPr>
          <a:xfrm>
            <a:off x="7708647" y="4475747"/>
            <a:ext cx="4319619" cy="2063824"/>
            <a:chOff x="7708647" y="4475747"/>
            <a:chExt cx="4319619" cy="2063824"/>
          </a:xfrm>
        </p:grpSpPr>
        <p:pic>
          <p:nvPicPr>
            <p:cNvPr id="26" name="Imagen 25"/>
            <p:cNvPicPr>
              <a:picLocks noChangeAspect="1"/>
            </p:cNvPicPr>
            <p:nvPr/>
          </p:nvPicPr>
          <p:blipFill rotWithShape="1">
            <a:blip r:embed="rId9"/>
            <a:srcRect t="6776" b="7042"/>
            <a:stretch/>
          </p:blipFill>
          <p:spPr>
            <a:xfrm>
              <a:off x="7708647" y="4640238"/>
              <a:ext cx="4319619" cy="1899333"/>
            </a:xfrm>
            <a:prstGeom prst="rect">
              <a:avLst/>
            </a:prstGeom>
          </p:spPr>
        </p:pic>
        <p:sp>
          <p:nvSpPr>
            <p:cNvPr id="27" name="Rectángulo 26"/>
            <p:cNvSpPr/>
            <p:nvPr/>
          </p:nvSpPr>
          <p:spPr>
            <a:xfrm>
              <a:off x="9176083" y="4475747"/>
              <a:ext cx="1347537" cy="26074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dirty="0"/>
                <a:t>Local educativo</a:t>
              </a:r>
              <a:endParaRPr lang="es-PE" sz="1050" b="1" dirty="0"/>
            </a:p>
          </p:txBody>
        </p:sp>
      </p:grpSp>
      <p:grpSp>
        <p:nvGrpSpPr>
          <p:cNvPr id="15" name="Grupo 14"/>
          <p:cNvGrpSpPr/>
          <p:nvPr/>
        </p:nvGrpSpPr>
        <p:grpSpPr>
          <a:xfrm>
            <a:off x="0" y="109247"/>
            <a:ext cx="4659401" cy="338554"/>
            <a:chOff x="0" y="266003"/>
            <a:chExt cx="4659401" cy="338554"/>
          </a:xfrm>
        </p:grpSpPr>
        <p:sp>
          <p:nvSpPr>
            <p:cNvPr id="16" name="Rectángulo 1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8" name="Rectángulo 1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4" name="Grupo 3"/>
          <p:cNvGrpSpPr/>
          <p:nvPr/>
        </p:nvGrpSpPr>
        <p:grpSpPr>
          <a:xfrm>
            <a:off x="8343908" y="3201471"/>
            <a:ext cx="3066076" cy="527138"/>
            <a:chOff x="8343908" y="3201471"/>
            <a:chExt cx="3066076" cy="527138"/>
          </a:xfrm>
        </p:grpSpPr>
        <p:grpSp>
          <p:nvGrpSpPr>
            <p:cNvPr id="24" name="Grupo 23"/>
            <p:cNvGrpSpPr/>
            <p:nvPr/>
          </p:nvGrpSpPr>
          <p:grpSpPr>
            <a:xfrm>
              <a:off x="8343908" y="3201471"/>
              <a:ext cx="3066076" cy="527138"/>
              <a:chOff x="8280907" y="3114926"/>
              <a:chExt cx="3066076" cy="527138"/>
            </a:xfrm>
          </p:grpSpPr>
          <p:grpSp>
            <p:nvGrpSpPr>
              <p:cNvPr id="28" name="Grupo 27"/>
              <p:cNvGrpSpPr/>
              <p:nvPr/>
            </p:nvGrpSpPr>
            <p:grpSpPr>
              <a:xfrm>
                <a:off x="8280907" y="3114926"/>
                <a:ext cx="3066076" cy="396677"/>
                <a:chOff x="8280907" y="3162635"/>
                <a:chExt cx="3066076" cy="396677"/>
              </a:xfrm>
            </p:grpSpPr>
            <p:sp>
              <p:nvSpPr>
                <p:cNvPr id="32" name="Rectángulo 31"/>
                <p:cNvSpPr/>
                <p:nvPr/>
              </p:nvSpPr>
              <p:spPr>
                <a:xfrm>
                  <a:off x="10909868" y="3185911"/>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04</a:t>
                  </a:r>
                  <a:endParaRPr lang="es-PE" dirty="0">
                    <a:solidFill>
                      <a:srgbClr val="C00000"/>
                    </a:solidFill>
                  </a:endParaRPr>
                </a:p>
              </p:txBody>
            </p:sp>
            <p:sp>
              <p:nvSpPr>
                <p:cNvPr id="33" name="Rectángulo 32"/>
                <p:cNvSpPr/>
                <p:nvPr/>
              </p:nvSpPr>
              <p:spPr>
                <a:xfrm>
                  <a:off x="8280907" y="3223404"/>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2</a:t>
                  </a:r>
                  <a:endParaRPr lang="es-PE" dirty="0">
                    <a:solidFill>
                      <a:srgbClr val="C00000"/>
                    </a:solidFill>
                  </a:endParaRPr>
                </a:p>
              </p:txBody>
            </p:sp>
            <p:sp>
              <p:nvSpPr>
                <p:cNvPr id="34" name="Rectángulo 33"/>
                <p:cNvSpPr/>
                <p:nvPr/>
              </p:nvSpPr>
              <p:spPr>
                <a:xfrm>
                  <a:off x="10170062" y="3162635"/>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15</a:t>
                  </a:r>
                  <a:endParaRPr lang="es-PE" sz="1700" dirty="0">
                    <a:solidFill>
                      <a:srgbClr val="C00000"/>
                    </a:solidFill>
                  </a:endParaRPr>
                </a:p>
              </p:txBody>
            </p:sp>
          </p:grpSp>
          <p:sp>
            <p:nvSpPr>
              <p:cNvPr id="29" name="Rectángulo 28"/>
              <p:cNvSpPr/>
              <p:nvPr/>
            </p:nvSpPr>
            <p:spPr>
              <a:xfrm>
                <a:off x="10173185" y="3306156"/>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30</a:t>
                </a:r>
                <a:endParaRPr lang="es-PE" sz="1700" dirty="0">
                  <a:solidFill>
                    <a:srgbClr val="C00000"/>
                  </a:solidFill>
                </a:endParaRPr>
              </a:p>
            </p:txBody>
          </p:sp>
          <p:sp>
            <p:nvSpPr>
              <p:cNvPr id="30" name="Rectángulo 29"/>
              <p:cNvSpPr/>
              <p:nvPr/>
            </p:nvSpPr>
            <p:spPr>
              <a:xfrm>
                <a:off x="10900876" y="3306156"/>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05</a:t>
                </a:r>
                <a:endParaRPr lang="es-PE" sz="1700" dirty="0">
                  <a:solidFill>
                    <a:srgbClr val="C00000"/>
                  </a:solidFill>
                </a:endParaRPr>
              </a:p>
            </p:txBody>
          </p:sp>
        </p:grpSp>
        <p:sp>
          <p:nvSpPr>
            <p:cNvPr id="35" name="Rectángulo 34"/>
            <p:cNvSpPr/>
            <p:nvPr/>
          </p:nvSpPr>
          <p:spPr>
            <a:xfrm>
              <a:off x="9698583" y="3376906"/>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grpSp>
    </p:spTree>
    <p:extLst>
      <p:ext uri="{BB962C8B-B14F-4D97-AF65-F5344CB8AC3E}">
        <p14:creationId xmlns:p14="http://schemas.microsoft.com/office/powerpoint/2010/main" val="1480288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7 1.85185E-6 L 0.11719 0.01273 " pathEditMode="relative" rAng="0" ptsTypes="AA">
                                      <p:cBhvr>
                                        <p:cTn id="6" dur="2000" fill="hold"/>
                                        <p:tgtEl>
                                          <p:spTgt spid="17"/>
                                        </p:tgtEl>
                                        <p:attrNameLst>
                                          <p:attrName>ppt_x</p:attrName>
                                          <p:attrName>ppt_y</p:attrName>
                                        </p:attrNameLst>
                                      </p:cBhvr>
                                      <p:rCtr x="5859" y="625"/>
                                    </p:animMotion>
                                  </p:childTnLst>
                                </p:cTn>
                              </p:par>
                            </p:childTnLst>
                          </p:cTn>
                        </p:par>
                      </p:childTnLst>
                    </p:cTn>
                  </p:par>
                  <p:par>
                    <p:cTn id="7" fill="hold">
                      <p:stCondLst>
                        <p:cond delay="indefinite"/>
                      </p:stCondLst>
                      <p:childTnLst>
                        <p:par>
                          <p:cTn id="8" fill="hold">
                            <p:stCondLst>
                              <p:cond delay="0"/>
                            </p:stCondLst>
                            <p:childTnLst>
                              <p:par>
                                <p:cTn id="9" presetID="59" presetClass="path" presetSubtype="0" accel="50000" decel="50000" fill="hold" nodeType="clickEffect">
                                  <p:stCondLst>
                                    <p:cond delay="0"/>
                                  </p:stCondLst>
                                  <p:childTnLst>
                                    <p:animMotion origin="layout" path="M -0.00039 -0.00047 C -0.00039 -0.03542 0.12096 0.06319 0.12083 0.05949 C 0.12044 0.05555 0.19036 0.0912 0.15169 0.12685 C 0.11289 0.1625 -0.14649 0.27314 -0.11159 0.27314 C -0.07774 0.27314 0.13112 0.38125 0.13112 0.34652 " pathEditMode="relative" rAng="0" ptsTypes="AAAAA">
                                      <p:cBhvr>
                                        <p:cTn id="10" dur="2000" fill="hold"/>
                                        <p:tgtEl>
                                          <p:spTgt spid="19"/>
                                        </p:tgtEl>
                                        <p:attrNameLst>
                                          <p:attrName>ppt_x</p:attrName>
                                          <p:attrName>ppt_y</p:attrName>
                                        </p:attrNameLst>
                                      </p:cBhvr>
                                      <p:rCtr x="2461" y="1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p:nvPr/>
        </p:nvPicPr>
        <p:blipFill rotWithShape="1">
          <a:blip r:embed="rId3"/>
          <a:srcRect l="24445" t="41111" r="27990" b="18449"/>
          <a:stretch/>
        </p:blipFill>
        <p:spPr bwMode="auto">
          <a:xfrm>
            <a:off x="8157179" y="2436862"/>
            <a:ext cx="3712248" cy="1956640"/>
          </a:xfrm>
          <a:prstGeom prst="rect">
            <a:avLst/>
          </a:prstGeom>
          <a:ln>
            <a:noFill/>
          </a:ln>
          <a:extLst>
            <a:ext uri="{53640926-AAD7-44D8-BBD7-CCE9431645EC}">
              <a14:shadowObscured xmlns:a14="http://schemas.microsoft.com/office/drawing/2010/main"/>
            </a:ext>
          </a:extLst>
        </p:spPr>
      </p:pic>
      <p:sp>
        <p:nvSpPr>
          <p:cNvPr id="3" name="Marcador de contenido 2"/>
          <p:cNvSpPr>
            <a:spLocks noGrp="1"/>
          </p:cNvSpPr>
          <p:nvPr>
            <p:ph idx="1"/>
          </p:nvPr>
        </p:nvSpPr>
        <p:spPr>
          <a:xfrm>
            <a:off x="730271" y="612064"/>
            <a:ext cx="10896181" cy="1832869"/>
          </a:xfrm>
        </p:spPr>
        <p:txBody>
          <a:bodyPr>
            <a:normAutofit fontScale="92500" lnSpcReduction="10000"/>
          </a:bodyPr>
          <a:lstStyle/>
          <a:p>
            <a:pPr marL="0" indent="0">
              <a:buNone/>
            </a:pPr>
            <a:r>
              <a:rPr lang="es-ES" sz="3000" b="1" dirty="0">
                <a:solidFill>
                  <a:srgbClr val="C00000"/>
                </a:solidFill>
              </a:rPr>
              <a:t>Ejemplo 5:</a:t>
            </a:r>
          </a:p>
          <a:p>
            <a:pPr marL="0" indent="0">
              <a:lnSpc>
                <a:spcPct val="120000"/>
              </a:lnSpc>
              <a:buNone/>
            </a:pPr>
            <a:r>
              <a:rPr lang="es-ES" sz="2600" dirty="0">
                <a:solidFill>
                  <a:schemeClr val="accent5">
                    <a:lumMod val="75000"/>
                  </a:schemeClr>
                </a:solidFill>
              </a:rPr>
              <a:t>El director declara que utiliza habitualmente para trasladarse desde la capital distrital una auto colectivo por una vía asfaltada en un tiempo de 30 minutos y luego toma una </a:t>
            </a:r>
            <a:r>
              <a:rPr lang="es-ES" sz="2600" dirty="0" err="1">
                <a:solidFill>
                  <a:schemeClr val="accent5">
                    <a:lumMod val="75000"/>
                  </a:schemeClr>
                </a:solidFill>
              </a:rPr>
              <a:t>mototaxi</a:t>
            </a:r>
            <a:r>
              <a:rPr lang="es-ES" sz="2600" dirty="0">
                <a:solidFill>
                  <a:schemeClr val="accent5">
                    <a:lumMod val="75000"/>
                  </a:schemeClr>
                </a:solidFill>
              </a:rPr>
              <a:t> que lo lleva hasta el local educativo en un tiempo de 15 minutos.</a:t>
            </a:r>
            <a:endParaRPr lang="es-PE" sz="2600" dirty="0">
              <a:solidFill>
                <a:schemeClr val="accent5">
                  <a:lumMod val="75000"/>
                </a:schemeClr>
              </a:solidFill>
            </a:endParaRPr>
          </a:p>
        </p:txBody>
      </p:sp>
      <p:sp>
        <p:nvSpPr>
          <p:cNvPr id="13" name="Rectángulo 12"/>
          <p:cNvSpPr/>
          <p:nvPr/>
        </p:nvSpPr>
        <p:spPr>
          <a:xfrm>
            <a:off x="5302513" y="2657012"/>
            <a:ext cx="1885687" cy="41040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400" b="1" dirty="0"/>
              <a:t>2 trayectos</a:t>
            </a:r>
            <a:endParaRPr lang="es-PE" sz="2400" b="1" dirty="0"/>
          </a:p>
        </p:txBody>
      </p:sp>
      <p:pic>
        <p:nvPicPr>
          <p:cNvPr id="2" name="Imagen 1"/>
          <p:cNvPicPr>
            <a:picLocks noChangeAspect="1"/>
          </p:cNvPicPr>
          <p:nvPr/>
        </p:nvPicPr>
        <p:blipFill rotWithShape="1">
          <a:blip r:embed="rId4"/>
          <a:srcRect t="9757" b="8242"/>
          <a:stretch/>
        </p:blipFill>
        <p:spPr>
          <a:xfrm>
            <a:off x="882153" y="2239596"/>
            <a:ext cx="1742422" cy="1428805"/>
          </a:xfrm>
          <a:prstGeom prst="rect">
            <a:avLst/>
          </a:prstGeom>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l="19193" t="17731" r="21015" b="18340"/>
          <a:stretch/>
        </p:blipFill>
        <p:spPr>
          <a:xfrm>
            <a:off x="493471" y="3725551"/>
            <a:ext cx="8180863" cy="2609569"/>
          </a:xfrm>
          <a:prstGeom prst="rect">
            <a:avLst/>
          </a:prstGeom>
        </p:spPr>
      </p:pic>
      <p:pic>
        <p:nvPicPr>
          <p:cNvPr id="16" name="Imagen 15"/>
          <p:cNvPicPr>
            <a:picLocks noChangeAspect="1"/>
          </p:cNvPicPr>
          <p:nvPr/>
        </p:nvPicPr>
        <p:blipFill>
          <a:blip r:embed="rId6"/>
          <a:stretch>
            <a:fillRect/>
          </a:stretch>
        </p:blipFill>
        <p:spPr>
          <a:xfrm>
            <a:off x="4583903" y="4903717"/>
            <a:ext cx="1802913" cy="1246253"/>
          </a:xfrm>
          <a:prstGeom prst="rect">
            <a:avLst/>
          </a:prstGeom>
        </p:spPr>
      </p:pic>
      <p:pic>
        <p:nvPicPr>
          <p:cNvPr id="17" name="Imagen 16"/>
          <p:cNvPicPr>
            <a:picLocks noChangeAspect="1"/>
          </p:cNvPicPr>
          <p:nvPr/>
        </p:nvPicPr>
        <p:blipFill>
          <a:blip r:embed="rId7"/>
          <a:stretch>
            <a:fillRect/>
          </a:stretch>
        </p:blipFill>
        <p:spPr>
          <a:xfrm>
            <a:off x="3948649" y="4775717"/>
            <a:ext cx="1052144" cy="1246253"/>
          </a:xfrm>
          <a:prstGeom prst="rect">
            <a:avLst/>
          </a:prstGeom>
        </p:spPr>
      </p:pic>
      <p:pic>
        <p:nvPicPr>
          <p:cNvPr id="6" name="Imagen 5"/>
          <p:cNvPicPr>
            <a:picLocks noChangeAspect="1"/>
          </p:cNvPicPr>
          <p:nvPr/>
        </p:nvPicPr>
        <p:blipFill>
          <a:blip r:embed="rId8"/>
          <a:stretch>
            <a:fillRect/>
          </a:stretch>
        </p:blipFill>
        <p:spPr>
          <a:xfrm flipH="1">
            <a:off x="2599983" y="3129155"/>
            <a:ext cx="1818397" cy="692218"/>
          </a:xfrm>
          <a:prstGeom prst="rect">
            <a:avLst/>
          </a:prstGeom>
        </p:spPr>
      </p:pic>
      <p:grpSp>
        <p:nvGrpSpPr>
          <p:cNvPr id="18" name="Grupo 17"/>
          <p:cNvGrpSpPr/>
          <p:nvPr/>
        </p:nvGrpSpPr>
        <p:grpSpPr>
          <a:xfrm>
            <a:off x="7658445" y="4494931"/>
            <a:ext cx="4319619" cy="2063824"/>
            <a:chOff x="7708647" y="4475747"/>
            <a:chExt cx="4319619" cy="2063824"/>
          </a:xfrm>
        </p:grpSpPr>
        <p:pic>
          <p:nvPicPr>
            <p:cNvPr id="19" name="Imagen 18"/>
            <p:cNvPicPr>
              <a:picLocks noChangeAspect="1"/>
            </p:cNvPicPr>
            <p:nvPr/>
          </p:nvPicPr>
          <p:blipFill rotWithShape="1">
            <a:blip r:embed="rId9"/>
            <a:srcRect t="6776" b="7042"/>
            <a:stretch/>
          </p:blipFill>
          <p:spPr>
            <a:xfrm>
              <a:off x="7708647" y="4640238"/>
              <a:ext cx="4319619" cy="1899333"/>
            </a:xfrm>
            <a:prstGeom prst="rect">
              <a:avLst/>
            </a:prstGeom>
          </p:spPr>
        </p:pic>
        <p:sp>
          <p:nvSpPr>
            <p:cNvPr id="20" name="Rectángulo 19"/>
            <p:cNvSpPr/>
            <p:nvPr/>
          </p:nvSpPr>
          <p:spPr>
            <a:xfrm>
              <a:off x="9176083" y="4475747"/>
              <a:ext cx="1347537" cy="26074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b="1" dirty="0"/>
                <a:t>Local educativo</a:t>
              </a:r>
              <a:endParaRPr lang="es-PE" sz="1050" b="1" dirty="0"/>
            </a:p>
          </p:txBody>
        </p:sp>
      </p:grpSp>
      <p:grpSp>
        <p:nvGrpSpPr>
          <p:cNvPr id="12" name="Grupo 11"/>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1" name="Rectángulo 2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2" name="Grupo 21"/>
          <p:cNvGrpSpPr/>
          <p:nvPr/>
        </p:nvGrpSpPr>
        <p:grpSpPr>
          <a:xfrm>
            <a:off x="8409016" y="3362366"/>
            <a:ext cx="3085119" cy="513034"/>
            <a:chOff x="8448649" y="3095988"/>
            <a:chExt cx="3085119" cy="513034"/>
          </a:xfrm>
        </p:grpSpPr>
        <p:grpSp>
          <p:nvGrpSpPr>
            <p:cNvPr id="24" name="Grupo 23"/>
            <p:cNvGrpSpPr/>
            <p:nvPr/>
          </p:nvGrpSpPr>
          <p:grpSpPr>
            <a:xfrm>
              <a:off x="8448649" y="3095988"/>
              <a:ext cx="3085119" cy="513034"/>
              <a:chOff x="8385648" y="3009443"/>
              <a:chExt cx="3085119" cy="513034"/>
            </a:xfrm>
          </p:grpSpPr>
          <p:grpSp>
            <p:nvGrpSpPr>
              <p:cNvPr id="26" name="Grupo 25"/>
              <p:cNvGrpSpPr/>
              <p:nvPr/>
            </p:nvGrpSpPr>
            <p:grpSpPr>
              <a:xfrm>
                <a:off x="8385648" y="3009443"/>
                <a:ext cx="3085119" cy="388724"/>
                <a:chOff x="8385648" y="3057152"/>
                <a:chExt cx="3085119" cy="388724"/>
              </a:xfrm>
            </p:grpSpPr>
            <p:sp>
              <p:nvSpPr>
                <p:cNvPr id="29" name="Rectángulo 28"/>
                <p:cNvSpPr/>
                <p:nvPr/>
              </p:nvSpPr>
              <p:spPr>
                <a:xfrm>
                  <a:off x="11033652" y="3057152"/>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01</a:t>
                  </a:r>
                  <a:endParaRPr lang="es-PE" dirty="0">
                    <a:solidFill>
                      <a:srgbClr val="C00000"/>
                    </a:solidFill>
                  </a:endParaRPr>
                </a:p>
              </p:txBody>
            </p:sp>
            <p:sp>
              <p:nvSpPr>
                <p:cNvPr id="30" name="Rectángulo 29"/>
                <p:cNvSpPr/>
                <p:nvPr/>
              </p:nvSpPr>
              <p:spPr>
                <a:xfrm>
                  <a:off x="8385648" y="3109968"/>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2</a:t>
                  </a:r>
                  <a:endParaRPr lang="es-PE" dirty="0">
                    <a:solidFill>
                      <a:srgbClr val="C00000"/>
                    </a:solidFill>
                  </a:endParaRPr>
                </a:p>
              </p:txBody>
            </p:sp>
            <p:sp>
              <p:nvSpPr>
                <p:cNvPr id="31" name="Rectángulo 30"/>
                <p:cNvSpPr/>
                <p:nvPr/>
              </p:nvSpPr>
              <p:spPr>
                <a:xfrm>
                  <a:off x="10329342" y="3066677"/>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30</a:t>
                  </a:r>
                  <a:endParaRPr lang="es-PE" sz="1700" dirty="0">
                    <a:solidFill>
                      <a:srgbClr val="C00000"/>
                    </a:solidFill>
                  </a:endParaRPr>
                </a:p>
              </p:txBody>
            </p:sp>
          </p:grpSp>
          <p:sp>
            <p:nvSpPr>
              <p:cNvPr id="27" name="Rectángulo 26"/>
              <p:cNvSpPr/>
              <p:nvPr/>
            </p:nvSpPr>
            <p:spPr>
              <a:xfrm>
                <a:off x="10322088" y="3186569"/>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15</a:t>
                </a:r>
                <a:endParaRPr lang="es-PE" sz="1700" dirty="0">
                  <a:solidFill>
                    <a:srgbClr val="C00000"/>
                  </a:solidFill>
                </a:endParaRPr>
              </a:p>
            </p:txBody>
          </p:sp>
          <p:sp>
            <p:nvSpPr>
              <p:cNvPr id="28" name="Rectángulo 27"/>
              <p:cNvSpPr/>
              <p:nvPr/>
            </p:nvSpPr>
            <p:spPr>
              <a:xfrm>
                <a:off x="11027250" y="3172076"/>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700" dirty="0">
                    <a:solidFill>
                      <a:srgbClr val="C00000"/>
                    </a:solidFill>
                  </a:rPr>
                  <a:t>04</a:t>
                </a:r>
                <a:endParaRPr lang="es-PE" sz="1700" dirty="0">
                  <a:solidFill>
                    <a:srgbClr val="C00000"/>
                  </a:solidFill>
                </a:endParaRPr>
              </a:p>
            </p:txBody>
          </p:sp>
        </p:grpSp>
        <p:sp>
          <p:nvSpPr>
            <p:cNvPr id="25" name="Rectángulo 24"/>
            <p:cNvSpPr/>
            <p:nvPr/>
          </p:nvSpPr>
          <p:spPr>
            <a:xfrm>
              <a:off x="9835020" y="3213690"/>
              <a:ext cx="437115" cy="33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C00000"/>
                </a:solidFill>
              </a:endParaRPr>
            </a:p>
          </p:txBody>
        </p:sp>
      </p:grpSp>
    </p:spTree>
    <p:extLst>
      <p:ext uri="{BB962C8B-B14F-4D97-AF65-F5344CB8AC3E}">
        <p14:creationId xmlns:p14="http://schemas.microsoft.com/office/powerpoint/2010/main" val="2521856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3073 -0.00092 C -0.03073 -0.03541 0.2905 0.06158 0.29727 0.08519 C 0.3043 0.10857 0.09857 0.14167 0.0237 0.1706 C -0.05104 0.19931 -0.16419 0.19676 -0.15156 0.25834 C -0.12552 0.30209 0.0444 0.33681 0.0444 0.30185 " pathEditMode="relative" rAng="0" ptsTypes="AAAAA">
                                      <p:cBhvr>
                                        <p:cTn id="6" dur="2000" fill="hold"/>
                                        <p:tgtEl>
                                          <p:spTgt spid="6"/>
                                        </p:tgtEl>
                                        <p:attrNameLst>
                                          <p:attrName>ppt_x</p:attrName>
                                          <p:attrName>ppt_y</p:attrName>
                                        </p:attrNameLst>
                                      </p:cBhvr>
                                      <p:rCtr x="10312" y="1546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08333E-7 2.96296E-6 L 0.15182 0.04699 " pathEditMode="relative" rAng="0" ptsTypes="AA">
                                      <p:cBhvr>
                                        <p:cTn id="10" dur="2000" fill="hold"/>
                                        <p:tgtEl>
                                          <p:spTgt spid="16"/>
                                        </p:tgtEl>
                                        <p:attrNameLst>
                                          <p:attrName>ppt_x</p:attrName>
                                          <p:attrName>ppt_y</p:attrName>
                                        </p:attrNameLst>
                                      </p:cBhvr>
                                      <p:rCtr x="7591" y="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200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097729"/>
            <a:ext cx="8368151" cy="1200329"/>
          </a:xfrm>
          <a:prstGeom prst="rect">
            <a:avLst/>
          </a:prstGeom>
          <a:noFill/>
        </p:spPr>
        <p:txBody>
          <a:bodyPr wrap="square">
            <a:spAutoFit/>
          </a:bodyPr>
          <a:lstStyle/>
          <a:p>
            <a:r>
              <a:rPr lang="es-PE" sz="3600" b="1" dirty="0">
                <a:solidFill>
                  <a:schemeClr val="accent5">
                    <a:lumMod val="50000"/>
                  </a:schemeClr>
                </a:solidFill>
              </a:rPr>
              <a:t>Servicios Básicos en el Centro Poblado y en el Local Educativo</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6982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761894"/>
            <a:ext cx="10515600" cy="561307"/>
          </a:xfrm>
        </p:spPr>
        <p:txBody>
          <a:bodyPr>
            <a:normAutofit/>
          </a:bodyPr>
          <a:lstStyle/>
          <a:p>
            <a:r>
              <a:rPr lang="es-PE" sz="3200" b="1" dirty="0">
                <a:solidFill>
                  <a:srgbClr val="C00000"/>
                </a:solidFill>
                <a:latin typeface="+mn-lt"/>
              </a:rPr>
              <a:t>Servicios básicos en el centro poblado</a:t>
            </a:r>
            <a:endParaRPr lang="es-PE" sz="3200" dirty="0">
              <a:latin typeface="+mn-lt"/>
            </a:endParaRPr>
          </a:p>
        </p:txBody>
      </p:sp>
      <p:grpSp>
        <p:nvGrpSpPr>
          <p:cNvPr id="4" name="Grupo 3"/>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7" name="Imagen 6"/>
          <p:cNvPicPr/>
          <p:nvPr/>
        </p:nvPicPr>
        <p:blipFill rotWithShape="1">
          <a:blip r:embed="rId2"/>
          <a:srcRect l="1696" t="37734" r="1731" b="19098"/>
          <a:stretch/>
        </p:blipFill>
        <p:spPr bwMode="auto">
          <a:xfrm>
            <a:off x="1424363" y="1637295"/>
            <a:ext cx="9343273" cy="27023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818400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7964"/>
            <a:ext cx="10515600" cy="734183"/>
          </a:xfrm>
        </p:spPr>
        <p:txBody>
          <a:bodyPr>
            <a:normAutofit/>
          </a:bodyPr>
          <a:lstStyle/>
          <a:p>
            <a:r>
              <a:rPr lang="es-PE" sz="3200" b="1" dirty="0">
                <a:solidFill>
                  <a:srgbClr val="C00000"/>
                </a:solidFill>
                <a:latin typeface="+mn-lt"/>
              </a:rPr>
              <a:t>Servicios básicos del local educativo</a:t>
            </a:r>
            <a:endParaRPr lang="es-PE" sz="3200" dirty="0">
              <a:latin typeface="+mn-lt"/>
            </a:endParaRPr>
          </a:p>
        </p:txBody>
      </p:sp>
      <p:pic>
        <p:nvPicPr>
          <p:cNvPr id="4" name="Marcador de contenido 3"/>
          <p:cNvPicPr>
            <a:picLocks noGrp="1" noChangeAspect="1"/>
          </p:cNvPicPr>
          <p:nvPr>
            <p:ph idx="1"/>
          </p:nvPr>
        </p:nvPicPr>
        <p:blipFill rotWithShape="1">
          <a:blip r:embed="rId3"/>
          <a:srcRect l="8471" r="13120"/>
          <a:stretch/>
        </p:blipFill>
        <p:spPr>
          <a:xfrm>
            <a:off x="838200" y="2589431"/>
            <a:ext cx="2038350" cy="1935765"/>
          </a:xfrm>
          <a:prstGeom prst="rect">
            <a:avLst/>
          </a:prstGeom>
        </p:spPr>
      </p:pic>
      <p:pic>
        <p:nvPicPr>
          <p:cNvPr id="5" name="Imagen 4"/>
          <p:cNvPicPr>
            <a:picLocks noChangeAspect="1"/>
          </p:cNvPicPr>
          <p:nvPr/>
        </p:nvPicPr>
        <p:blipFill>
          <a:blip r:embed="rId4"/>
          <a:stretch>
            <a:fillRect/>
          </a:stretch>
        </p:blipFill>
        <p:spPr>
          <a:xfrm>
            <a:off x="3664184" y="2610270"/>
            <a:ext cx="2583316" cy="1925068"/>
          </a:xfrm>
          <a:prstGeom prst="rect">
            <a:avLst/>
          </a:prstGeom>
        </p:spPr>
      </p:pic>
      <p:pic>
        <p:nvPicPr>
          <p:cNvPr id="6" name="Imagen 5"/>
          <p:cNvPicPr>
            <a:picLocks noChangeAspect="1"/>
          </p:cNvPicPr>
          <p:nvPr/>
        </p:nvPicPr>
        <p:blipFill>
          <a:blip r:embed="rId5"/>
          <a:stretch>
            <a:fillRect/>
          </a:stretch>
        </p:blipFill>
        <p:spPr>
          <a:xfrm>
            <a:off x="8797035" y="2599573"/>
            <a:ext cx="2655503" cy="1935765"/>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t="6648" b="8934"/>
          <a:stretch/>
        </p:blipFill>
        <p:spPr>
          <a:xfrm>
            <a:off x="3773213" y="5008276"/>
            <a:ext cx="1711432" cy="1497501"/>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0088" y="5008276"/>
            <a:ext cx="1535809" cy="1556106"/>
          </a:xfrm>
          <a:prstGeom prst="rect">
            <a:avLst/>
          </a:prstGeom>
        </p:spPr>
      </p:pic>
      <p:pic>
        <p:nvPicPr>
          <p:cNvPr id="10" name="Imagen 9"/>
          <p:cNvPicPr>
            <a:picLocks noChangeAspect="1"/>
          </p:cNvPicPr>
          <p:nvPr/>
        </p:nvPicPr>
        <p:blipFill rotWithShape="1">
          <a:blip r:embed="rId8"/>
          <a:srcRect l="12089" t="3450" r="10831" b="5530"/>
          <a:stretch/>
        </p:blipFill>
        <p:spPr>
          <a:xfrm>
            <a:off x="6531146" y="2339006"/>
            <a:ext cx="1982243" cy="2340732"/>
          </a:xfrm>
          <a:prstGeom prst="rect">
            <a:avLst/>
          </a:prstGeom>
        </p:spPr>
      </p:pic>
      <p:sp>
        <p:nvSpPr>
          <p:cNvPr id="11" name="Marcador de contenido 2"/>
          <p:cNvSpPr txBox="1">
            <a:spLocks/>
          </p:cNvSpPr>
          <p:nvPr/>
        </p:nvSpPr>
        <p:spPr>
          <a:xfrm>
            <a:off x="838200" y="1372430"/>
            <a:ext cx="10515600" cy="9276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s-PE" sz="2400" dirty="0">
                <a:solidFill>
                  <a:schemeClr val="accent5">
                    <a:lumMod val="75000"/>
                  </a:schemeClr>
                </a:solidFill>
                <a:ea typeface="Calibri"/>
                <a:cs typeface="Calibri"/>
                <a:sym typeface="Calibri"/>
              </a:rPr>
              <a:t>Los servicios básicos representan los componentes esenciales para una vida saludable y para un buen desarrollo de actividades educativas. </a:t>
            </a:r>
          </a:p>
          <a:p>
            <a:pPr marL="0" indent="0" algn="just">
              <a:buFont typeface="Arial" panose="020B0604020202020204" pitchFamily="34" charset="0"/>
              <a:buNone/>
            </a:pPr>
            <a:endParaRPr lang="es-PE" dirty="0">
              <a:solidFill>
                <a:schemeClr val="accent5">
                  <a:lumMod val="75000"/>
                </a:schemeClr>
              </a:solidFill>
              <a:latin typeface="Roboto"/>
              <a:ea typeface="Calibri"/>
              <a:cs typeface="Calibri"/>
              <a:sym typeface="Calibri"/>
            </a:endParaRPr>
          </a:p>
          <a:p>
            <a:pPr marL="0" indent="0">
              <a:buFont typeface="Arial" panose="020B0604020202020204" pitchFamily="34" charset="0"/>
              <a:buNone/>
            </a:pPr>
            <a:endParaRPr lang="es-PE" dirty="0"/>
          </a:p>
        </p:txBody>
      </p:sp>
      <p:grpSp>
        <p:nvGrpSpPr>
          <p:cNvPr id="12" name="Grupo 11"/>
          <p:cNvGrpSpPr/>
          <p:nvPr/>
        </p:nvGrpSpPr>
        <p:grpSpPr>
          <a:xfrm>
            <a:off x="0" y="109247"/>
            <a:ext cx="4659401" cy="338554"/>
            <a:chOff x="0" y="266003"/>
            <a:chExt cx="4659401" cy="338554"/>
          </a:xfrm>
        </p:grpSpPr>
        <p:sp>
          <p:nvSpPr>
            <p:cNvPr id="13" name="Rectángulo 12"/>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4" name="Rectángulo 13"/>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3573275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ipse 18"/>
          <p:cNvSpPr/>
          <p:nvPr/>
        </p:nvSpPr>
        <p:spPr>
          <a:xfrm>
            <a:off x="828810" y="5529796"/>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ítulo 1"/>
          <p:cNvSpPr txBox="1">
            <a:spLocks/>
          </p:cNvSpPr>
          <p:nvPr/>
        </p:nvSpPr>
        <p:spPr>
          <a:xfrm>
            <a:off x="1043281" y="364219"/>
            <a:ext cx="10420838" cy="836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3200" b="1" dirty="0">
                <a:solidFill>
                  <a:srgbClr val="C00000"/>
                </a:solidFill>
                <a:latin typeface="+mn-lt"/>
              </a:rPr>
              <a:t>Estructura de la Ficha Unificada de Infraestructura Educativa</a:t>
            </a:r>
          </a:p>
        </p:txBody>
      </p:sp>
      <p:grpSp>
        <p:nvGrpSpPr>
          <p:cNvPr id="23" name="Grupo 22"/>
          <p:cNvGrpSpPr/>
          <p:nvPr/>
        </p:nvGrpSpPr>
        <p:grpSpPr>
          <a:xfrm>
            <a:off x="3890035" y="1619112"/>
            <a:ext cx="7362512" cy="1129506"/>
            <a:chOff x="3890035" y="1619112"/>
            <a:chExt cx="7362512" cy="1129506"/>
          </a:xfrm>
        </p:grpSpPr>
        <p:sp>
          <p:nvSpPr>
            <p:cNvPr id="6" name="Forma libre 5"/>
            <p:cNvSpPr/>
            <p:nvPr/>
          </p:nvSpPr>
          <p:spPr>
            <a:xfrm>
              <a:off x="4531964" y="1693089"/>
              <a:ext cx="6720583" cy="981551"/>
            </a:xfrm>
            <a:custGeom>
              <a:avLst/>
              <a:gdLst>
                <a:gd name="connsiteX0" fmla="*/ 0 w 5888365"/>
                <a:gd name="connsiteY0" fmla="*/ 0 h 829200"/>
                <a:gd name="connsiteX1" fmla="*/ 5888365 w 5888365"/>
                <a:gd name="connsiteY1" fmla="*/ 0 h 829200"/>
                <a:gd name="connsiteX2" fmla="*/ 5888365 w 5888365"/>
                <a:gd name="connsiteY2" fmla="*/ 829200 h 829200"/>
                <a:gd name="connsiteX3" fmla="*/ 0 w 5888365"/>
                <a:gd name="connsiteY3" fmla="*/ 829200 h 829200"/>
                <a:gd name="connsiteX4" fmla="*/ 0 w 5888365"/>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365" h="829200">
                  <a:moveTo>
                    <a:pt x="0" y="0"/>
                  </a:moveTo>
                  <a:lnTo>
                    <a:pt x="5888365" y="0"/>
                  </a:lnTo>
                  <a:lnTo>
                    <a:pt x="5888365" y="829200"/>
                  </a:lnTo>
                  <a:lnTo>
                    <a:pt x="0" y="829200"/>
                  </a:lnTo>
                  <a:lnTo>
                    <a:pt x="0" y="0"/>
                  </a:lnTo>
                  <a:close/>
                </a:path>
              </a:pathLst>
            </a:custGeom>
            <a:solidFill>
              <a:srgbClr val="01489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58178" tIns="40640" rIns="40640" bIns="40640" numCol="1" spcCol="1270" anchor="ctr" anchorCtr="0">
              <a:noAutofit/>
            </a:bodyPr>
            <a:lstStyle/>
            <a:p>
              <a:endParaRPr lang="es-PE" sz="2000" dirty="0">
                <a:solidFill>
                  <a:schemeClr val="bg1"/>
                </a:solidFill>
              </a:endParaRPr>
            </a:p>
            <a:p>
              <a:r>
                <a:rPr lang="es-PE" sz="2000" b="1" dirty="0">
                  <a:solidFill>
                    <a:schemeClr val="bg1"/>
                  </a:solidFill>
                </a:rPr>
                <a:t>Características del local educativo</a:t>
              </a:r>
            </a:p>
            <a:p>
              <a:r>
                <a:rPr lang="es-ES" sz="1600" dirty="0">
                  <a:solidFill>
                    <a:schemeClr val="bg1"/>
                  </a:solidFill>
                  <a:ea typeface="Calibri" panose="020F0502020204030204" pitchFamily="34" charset="0"/>
                  <a:cs typeface="Lucida Sans Unicode" panose="020B0602030504020204" pitchFamily="34" charset="0"/>
                </a:rPr>
                <a:t>Sección 3: Verificación de áreas del levantamiento topográfico </a:t>
              </a:r>
              <a:r>
                <a:rPr lang="es-ES" sz="1600" dirty="0">
                  <a:solidFill>
                    <a:srgbClr val="FF0000"/>
                  </a:solidFill>
                  <a:ea typeface="Calibri" panose="020F0502020204030204" pitchFamily="34" charset="0"/>
                  <a:cs typeface="Lucida Sans Unicode" panose="020B0602030504020204" pitchFamily="34" charset="0"/>
                </a:rPr>
                <a:t>NUEVO</a:t>
              </a:r>
              <a:endParaRPr lang="es-PE" sz="1600" dirty="0">
                <a:solidFill>
                  <a:srgbClr val="FF0000"/>
                </a:solidFill>
                <a:ea typeface="Calibri" panose="020F0502020204030204" pitchFamily="34" charset="0"/>
                <a:cs typeface="Lucida Sans Unicode" panose="020B0602030504020204" pitchFamily="34" charset="0"/>
              </a:endParaRPr>
            </a:p>
            <a:p>
              <a:endParaRPr lang="es-PE" sz="2000" dirty="0">
                <a:solidFill>
                  <a:schemeClr val="bg1"/>
                </a:solidFill>
              </a:endParaRPr>
            </a:p>
          </p:txBody>
        </p:sp>
        <p:sp>
          <p:nvSpPr>
            <p:cNvPr id="7" name="Elipse 6"/>
            <p:cNvSpPr/>
            <p:nvPr/>
          </p:nvSpPr>
          <p:spPr>
            <a:xfrm>
              <a:off x="3890035" y="1619112"/>
              <a:ext cx="1232647" cy="1129506"/>
            </a:xfrm>
            <a:prstGeom prst="ellipse">
              <a:avLst/>
            </a:prstGeom>
            <a:solidFill>
              <a:schemeClr val="bg1"/>
            </a:solidFill>
            <a:ln w="38100">
              <a:solidFill>
                <a:srgbClr val="01489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dirty="0">
                <a:solidFill>
                  <a:schemeClr val="accent5">
                    <a:lumMod val="75000"/>
                  </a:schemeClr>
                </a:solidFill>
              </a:endParaRPr>
            </a:p>
          </p:txBody>
        </p:sp>
        <p:sp>
          <p:nvSpPr>
            <p:cNvPr id="15" name="Rectángulo 14"/>
            <p:cNvSpPr/>
            <p:nvPr/>
          </p:nvSpPr>
          <p:spPr>
            <a:xfrm>
              <a:off x="3968607" y="1801372"/>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Capítulo100</a:t>
              </a:r>
              <a:endParaRPr lang="es-PE" sz="2000" b="1" dirty="0">
                <a:solidFill>
                  <a:schemeClr val="accent5">
                    <a:lumMod val="50000"/>
                  </a:schemeClr>
                </a:solidFill>
              </a:endParaRPr>
            </a:p>
          </p:txBody>
        </p:sp>
      </p:grpSp>
      <p:grpSp>
        <p:nvGrpSpPr>
          <p:cNvPr id="25" name="Grupo 24"/>
          <p:cNvGrpSpPr/>
          <p:nvPr/>
        </p:nvGrpSpPr>
        <p:grpSpPr>
          <a:xfrm>
            <a:off x="3890035" y="4772850"/>
            <a:ext cx="7362512" cy="1237199"/>
            <a:chOff x="3890035" y="4666800"/>
            <a:chExt cx="7362512" cy="1237199"/>
          </a:xfrm>
        </p:grpSpPr>
        <p:sp>
          <p:nvSpPr>
            <p:cNvPr id="10" name="Forma libre 9"/>
            <p:cNvSpPr/>
            <p:nvPr/>
          </p:nvSpPr>
          <p:spPr>
            <a:xfrm>
              <a:off x="4506358" y="4830966"/>
              <a:ext cx="6746189" cy="908866"/>
            </a:xfrm>
            <a:custGeom>
              <a:avLst/>
              <a:gdLst>
                <a:gd name="connsiteX0" fmla="*/ 0 w 5888365"/>
                <a:gd name="connsiteY0" fmla="*/ 0 h 829200"/>
                <a:gd name="connsiteX1" fmla="*/ 5888365 w 5888365"/>
                <a:gd name="connsiteY1" fmla="*/ 0 h 829200"/>
                <a:gd name="connsiteX2" fmla="*/ 5888365 w 5888365"/>
                <a:gd name="connsiteY2" fmla="*/ 829200 h 829200"/>
                <a:gd name="connsiteX3" fmla="*/ 0 w 5888365"/>
                <a:gd name="connsiteY3" fmla="*/ 829200 h 829200"/>
                <a:gd name="connsiteX4" fmla="*/ 0 w 5888365"/>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365" h="829200">
                  <a:moveTo>
                    <a:pt x="0" y="0"/>
                  </a:moveTo>
                  <a:lnTo>
                    <a:pt x="5888365" y="0"/>
                  </a:lnTo>
                  <a:lnTo>
                    <a:pt x="5888365" y="829200"/>
                  </a:lnTo>
                  <a:lnTo>
                    <a:pt x="0" y="829200"/>
                  </a:lnTo>
                  <a:lnTo>
                    <a:pt x="0" y="0"/>
                  </a:lnTo>
                  <a:close/>
                </a:path>
              </a:pathLst>
            </a:custGeom>
            <a:solidFill>
              <a:srgbClr val="FAB900"/>
            </a:solidFill>
          </p:spPr>
          <p:style>
            <a:lnRef idx="2">
              <a:schemeClr val="lt1">
                <a:hueOff val="0"/>
                <a:satOff val="0"/>
                <a:lumOff val="0"/>
                <a:alphaOff val="0"/>
              </a:schemeClr>
            </a:lnRef>
            <a:fillRef idx="1">
              <a:schemeClr val="accent5">
                <a:hueOff val="4323584"/>
                <a:satOff val="-42169"/>
                <a:lumOff val="-20392"/>
                <a:alphaOff val="0"/>
              </a:schemeClr>
            </a:fillRef>
            <a:effectRef idx="0">
              <a:schemeClr val="accent5">
                <a:hueOff val="4323584"/>
                <a:satOff val="-42169"/>
                <a:lumOff val="-20392"/>
                <a:alphaOff val="0"/>
              </a:schemeClr>
            </a:effectRef>
            <a:fontRef idx="minor">
              <a:schemeClr val="lt1"/>
            </a:fontRef>
          </p:style>
          <p:txBody>
            <a:bodyPr spcFirstLastPara="0" vert="horz" wrap="square" lIns="658178" tIns="40640" rIns="40640" bIns="40640" numCol="1" spcCol="1270" anchor="ctr" anchorCtr="0">
              <a:noAutofit/>
            </a:bodyPr>
            <a:lstStyle/>
            <a:p>
              <a:pPr lvl="0" defTabSz="711200">
                <a:lnSpc>
                  <a:spcPct val="90000"/>
                </a:lnSpc>
                <a:spcBef>
                  <a:spcPct val="0"/>
                </a:spcBef>
                <a:spcAft>
                  <a:spcPct val="35000"/>
                </a:spcAft>
              </a:pPr>
              <a:r>
                <a:rPr lang="es-ES" b="1" dirty="0">
                  <a:solidFill>
                    <a:schemeClr val="bg1"/>
                  </a:solidFill>
                  <a:ea typeface="Calibri" panose="020F0502020204030204" pitchFamily="34" charset="0"/>
                  <a:cs typeface="Lucida Sans Unicode" panose="020B0602030504020204" pitchFamily="34" charset="0"/>
                </a:rPr>
                <a:t>Información general del cerco perimétrico en el local educativo</a:t>
              </a:r>
            </a:p>
            <a:p>
              <a:pPr defTabSz="711200">
                <a:lnSpc>
                  <a:spcPct val="90000"/>
                </a:lnSpc>
                <a:spcBef>
                  <a:spcPct val="0"/>
                </a:spcBef>
                <a:spcAft>
                  <a:spcPct val="35000"/>
                </a:spcAft>
              </a:pPr>
              <a:r>
                <a:rPr lang="es-ES" sz="1600" dirty="0" err="1">
                  <a:solidFill>
                    <a:schemeClr val="bg1"/>
                  </a:solidFill>
                  <a:ea typeface="Calibri" panose="020F0502020204030204" pitchFamily="34" charset="0"/>
                  <a:cs typeface="Lucida Sans Unicode" panose="020B0602030504020204" pitchFamily="34" charset="0"/>
                </a:rPr>
                <a:t>Preg</a:t>
              </a:r>
              <a:r>
                <a:rPr lang="es-ES" sz="1600" dirty="0">
                  <a:solidFill>
                    <a:schemeClr val="bg1"/>
                  </a:solidFill>
                  <a:ea typeface="Calibri" panose="020F0502020204030204" pitchFamily="34" charset="0"/>
                  <a:cs typeface="Lucida Sans Unicode" panose="020B0602030504020204" pitchFamily="34" charset="0"/>
                </a:rPr>
                <a:t>. 303 Otros elementos en el local educativo </a:t>
              </a:r>
              <a:r>
                <a:rPr lang="es-ES" sz="1600" dirty="0">
                  <a:solidFill>
                    <a:srgbClr val="FF0000"/>
                  </a:solidFill>
                  <a:ea typeface="Calibri" panose="020F0502020204030204" pitchFamily="34" charset="0"/>
                  <a:cs typeface="Lucida Sans Unicode" panose="020B0602030504020204" pitchFamily="34" charset="0"/>
                </a:rPr>
                <a:t>NUEVO</a:t>
              </a:r>
              <a:endParaRPr lang="es-ES" sz="1600" dirty="0">
                <a:solidFill>
                  <a:srgbClr val="2F5496"/>
                </a:solidFill>
                <a:ea typeface="Calibri" panose="020F0502020204030204" pitchFamily="34" charset="0"/>
                <a:cs typeface="Lucida Sans Unicode" panose="020B0602030504020204" pitchFamily="34" charset="0"/>
              </a:endParaRPr>
            </a:p>
          </p:txBody>
        </p:sp>
        <p:sp>
          <p:nvSpPr>
            <p:cNvPr id="12" name="Elipse 11"/>
            <p:cNvSpPr/>
            <p:nvPr/>
          </p:nvSpPr>
          <p:spPr>
            <a:xfrm>
              <a:off x="3890035" y="4666800"/>
              <a:ext cx="1232648" cy="1237199"/>
            </a:xfrm>
            <a:prstGeom prst="ellipse">
              <a:avLst/>
            </a:prstGeom>
            <a:solidFill>
              <a:schemeClr val="bg1"/>
            </a:solidFill>
            <a:ln w="381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7" name="Rectángulo 16"/>
            <p:cNvSpPr/>
            <p:nvPr/>
          </p:nvSpPr>
          <p:spPr>
            <a:xfrm>
              <a:off x="3968608" y="4888513"/>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Capítulo300</a:t>
              </a:r>
              <a:endParaRPr lang="es-PE" sz="2000" b="1" dirty="0">
                <a:solidFill>
                  <a:schemeClr val="accent5">
                    <a:lumMod val="50000"/>
                  </a:schemeClr>
                </a:solidFill>
              </a:endParaRPr>
            </a:p>
          </p:txBody>
        </p:sp>
      </p:grpSp>
      <p:pic>
        <p:nvPicPr>
          <p:cNvPr id="18" name="Imagen 17"/>
          <p:cNvPicPr>
            <a:picLocks noChangeAspect="1"/>
          </p:cNvPicPr>
          <p:nvPr/>
        </p:nvPicPr>
        <p:blipFill>
          <a:blip r:embed="rId2"/>
          <a:stretch>
            <a:fillRect/>
          </a:stretch>
        </p:blipFill>
        <p:spPr>
          <a:xfrm>
            <a:off x="1407534" y="1086683"/>
            <a:ext cx="2109399" cy="5175953"/>
          </a:xfrm>
          <a:prstGeom prst="rect">
            <a:avLst/>
          </a:prstGeom>
        </p:spPr>
      </p:pic>
      <p:sp>
        <p:nvSpPr>
          <p:cNvPr id="20" name="Rectángulo 19"/>
          <p:cNvSpPr/>
          <p:nvPr/>
        </p:nvSpPr>
        <p:spPr>
          <a:xfrm>
            <a:off x="4394579" y="6008430"/>
            <a:ext cx="6828783" cy="849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9" name="Grupo 28"/>
          <p:cNvGrpSpPr/>
          <p:nvPr/>
        </p:nvGrpSpPr>
        <p:grpSpPr>
          <a:xfrm>
            <a:off x="3890035" y="3214683"/>
            <a:ext cx="8968675" cy="1203536"/>
            <a:chOff x="3890035" y="3214683"/>
            <a:chExt cx="8968675" cy="1203536"/>
          </a:xfrm>
        </p:grpSpPr>
        <p:grpSp>
          <p:nvGrpSpPr>
            <p:cNvPr id="26" name="Grupo 25"/>
            <p:cNvGrpSpPr/>
            <p:nvPr/>
          </p:nvGrpSpPr>
          <p:grpSpPr>
            <a:xfrm>
              <a:off x="3890035" y="3214683"/>
              <a:ext cx="8968675" cy="1203536"/>
              <a:chOff x="3881186" y="3153275"/>
              <a:chExt cx="8968675" cy="1203536"/>
            </a:xfrm>
          </p:grpSpPr>
          <p:grpSp>
            <p:nvGrpSpPr>
              <p:cNvPr id="24" name="Grupo 23"/>
              <p:cNvGrpSpPr/>
              <p:nvPr/>
            </p:nvGrpSpPr>
            <p:grpSpPr>
              <a:xfrm>
                <a:off x="3881186" y="3153275"/>
                <a:ext cx="7316300" cy="1203536"/>
                <a:chOff x="3922397" y="3153275"/>
                <a:chExt cx="7316300" cy="1203536"/>
              </a:xfrm>
            </p:grpSpPr>
            <p:sp>
              <p:nvSpPr>
                <p:cNvPr id="9" name="Forma libre 8"/>
                <p:cNvSpPr/>
                <p:nvPr/>
              </p:nvSpPr>
              <p:spPr>
                <a:xfrm>
                  <a:off x="4531964" y="3153275"/>
                  <a:ext cx="6706733" cy="1203536"/>
                </a:xfrm>
                <a:custGeom>
                  <a:avLst/>
                  <a:gdLst>
                    <a:gd name="connsiteX0" fmla="*/ 0 w 5586950"/>
                    <a:gd name="connsiteY0" fmla="*/ 0 h 829200"/>
                    <a:gd name="connsiteX1" fmla="*/ 5586950 w 5586950"/>
                    <a:gd name="connsiteY1" fmla="*/ 0 h 829200"/>
                    <a:gd name="connsiteX2" fmla="*/ 5586950 w 5586950"/>
                    <a:gd name="connsiteY2" fmla="*/ 829200 h 829200"/>
                    <a:gd name="connsiteX3" fmla="*/ 0 w 5586950"/>
                    <a:gd name="connsiteY3" fmla="*/ 829200 h 829200"/>
                    <a:gd name="connsiteX4" fmla="*/ 0 w 5586950"/>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950" h="829200">
                      <a:moveTo>
                        <a:pt x="0" y="0"/>
                      </a:moveTo>
                      <a:lnTo>
                        <a:pt x="5586950" y="0"/>
                      </a:lnTo>
                      <a:lnTo>
                        <a:pt x="5586950" y="829200"/>
                      </a:lnTo>
                      <a:lnTo>
                        <a:pt x="0" y="829200"/>
                      </a:lnTo>
                      <a:lnTo>
                        <a:pt x="0" y="0"/>
                      </a:lnTo>
                      <a:close/>
                    </a:path>
                  </a:pathLst>
                </a:custGeom>
                <a:solidFill>
                  <a:srgbClr val="C00000"/>
                </a:solidFill>
              </p:spPr>
              <p:style>
                <a:lnRef idx="2">
                  <a:schemeClr val="lt1">
                    <a:hueOff val="0"/>
                    <a:satOff val="0"/>
                    <a:lumOff val="0"/>
                    <a:alphaOff val="0"/>
                  </a:schemeClr>
                </a:lnRef>
                <a:fillRef idx="1">
                  <a:schemeClr val="accent5">
                    <a:hueOff val="2161792"/>
                    <a:satOff val="-21085"/>
                    <a:lumOff val="-10196"/>
                    <a:alphaOff val="0"/>
                  </a:schemeClr>
                </a:fillRef>
                <a:effectRef idx="0">
                  <a:schemeClr val="accent5">
                    <a:hueOff val="2161792"/>
                    <a:satOff val="-21085"/>
                    <a:lumOff val="-10196"/>
                    <a:alphaOff val="0"/>
                  </a:schemeClr>
                </a:effectRef>
                <a:fontRef idx="minor">
                  <a:schemeClr val="lt1"/>
                </a:fontRef>
              </p:style>
              <p:txBody>
                <a:bodyPr spcFirstLastPara="0" vert="horz" wrap="square" lIns="658178" tIns="40640" rIns="40640" bIns="40640" numCol="1" spcCol="1270" anchor="ctr" anchorCtr="0">
                  <a:noAutofit/>
                </a:bodyPr>
                <a:lstStyle/>
                <a:p>
                  <a:pPr marR="1898015" algn="just">
                    <a:lnSpc>
                      <a:spcPct val="119000"/>
                    </a:lnSpc>
                    <a:spcBef>
                      <a:spcPts val="600"/>
                    </a:spcBef>
                    <a:spcAft>
                      <a:spcPts val="0"/>
                    </a:spcAft>
                  </a:pPr>
                  <a:endParaRPr lang="es-ES" b="1" dirty="0">
                    <a:solidFill>
                      <a:schemeClr val="bg1"/>
                    </a:solidFill>
                    <a:ea typeface="Calibri" panose="020F0502020204030204" pitchFamily="34" charset="0"/>
                    <a:cs typeface="Lucida Sans Unicode" panose="020B0602030504020204" pitchFamily="34" charset="0"/>
                  </a:endParaRPr>
                </a:p>
              </p:txBody>
            </p:sp>
            <p:sp>
              <p:nvSpPr>
                <p:cNvPr id="11" name="Elipse 10"/>
                <p:cNvSpPr/>
                <p:nvPr/>
              </p:nvSpPr>
              <p:spPr>
                <a:xfrm>
                  <a:off x="3922397" y="3166232"/>
                  <a:ext cx="1200285" cy="1190578"/>
                </a:xfrm>
                <a:prstGeom prst="ellipse">
                  <a:avLst/>
                </a:prstGeom>
                <a:solidFill>
                  <a:schemeClr val="bg1"/>
                </a:solidFill>
                <a:ln w="3810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6" name="Rectángulo 15"/>
                <p:cNvSpPr/>
                <p:nvPr/>
              </p:nvSpPr>
              <p:spPr>
                <a:xfrm>
                  <a:off x="3956648" y="3358947"/>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Capítulo200</a:t>
                  </a:r>
                  <a:endParaRPr lang="es-PE" sz="2000" b="1" dirty="0">
                    <a:solidFill>
                      <a:schemeClr val="accent5">
                        <a:lumMod val="50000"/>
                      </a:schemeClr>
                    </a:solidFill>
                  </a:endParaRPr>
                </a:p>
              </p:txBody>
            </p:sp>
          </p:grpSp>
          <p:sp>
            <p:nvSpPr>
              <p:cNvPr id="22" name="Rectángulo 21"/>
              <p:cNvSpPr/>
              <p:nvPr/>
            </p:nvSpPr>
            <p:spPr>
              <a:xfrm>
                <a:off x="5129777" y="3689613"/>
                <a:ext cx="7720084" cy="615553"/>
              </a:xfrm>
              <a:prstGeom prst="rect">
                <a:avLst/>
              </a:prstGeom>
              <a:ln>
                <a:noFill/>
              </a:ln>
            </p:spPr>
            <p:txBody>
              <a:bodyPr wrap="square">
                <a:spAutoFit/>
              </a:bodyPr>
              <a:lstStyle/>
              <a:p>
                <a:pPr marR="1898015" algn="just">
                  <a:lnSpc>
                    <a:spcPct val="50000"/>
                  </a:lnSpc>
                  <a:spcBef>
                    <a:spcPts val="600"/>
                  </a:spcBef>
                </a:pPr>
                <a:r>
                  <a:rPr lang="es-ES" sz="1600" dirty="0">
                    <a:solidFill>
                      <a:schemeClr val="bg1"/>
                    </a:solidFill>
                    <a:ea typeface="Calibri" panose="020F0502020204030204" pitchFamily="34" charset="0"/>
                    <a:cs typeface="Lucida Sans Unicode" panose="020B0602030504020204" pitchFamily="34" charset="0"/>
                  </a:rPr>
                  <a:t>Sección E: Servicio de telefonía en el local educativo </a:t>
                </a:r>
                <a:r>
                  <a:rPr lang="es-ES" sz="1600" dirty="0">
                    <a:solidFill>
                      <a:srgbClr val="FF0000"/>
                    </a:solidFill>
                    <a:ea typeface="Calibri" panose="020F0502020204030204" pitchFamily="34" charset="0"/>
                    <a:cs typeface="Lucida Sans Unicode" panose="020B0602030504020204" pitchFamily="34" charset="0"/>
                  </a:rPr>
                  <a:t>NUEVO</a:t>
                </a:r>
              </a:p>
              <a:p>
                <a:pPr marR="1898015" algn="just">
                  <a:lnSpc>
                    <a:spcPct val="50000"/>
                  </a:lnSpc>
                  <a:spcBef>
                    <a:spcPts val="600"/>
                  </a:spcBef>
                </a:pPr>
                <a:r>
                  <a:rPr lang="es-ES" sz="1600" dirty="0">
                    <a:solidFill>
                      <a:schemeClr val="bg1"/>
                    </a:solidFill>
                    <a:ea typeface="Calibri" panose="020F0502020204030204" pitchFamily="34" charset="0"/>
                    <a:cs typeface="Lucida Sans Unicode" panose="020B0602030504020204" pitchFamily="34" charset="0"/>
                  </a:rPr>
                  <a:t>Sección F: Servicio de gas en el local educativo </a:t>
                </a:r>
                <a:r>
                  <a:rPr lang="es-ES" sz="1600" dirty="0">
                    <a:solidFill>
                      <a:srgbClr val="FF0000"/>
                    </a:solidFill>
                    <a:ea typeface="Calibri" panose="020F0502020204030204" pitchFamily="34" charset="0"/>
                    <a:cs typeface="Lucida Sans Unicode" panose="020B0602030504020204" pitchFamily="34" charset="0"/>
                  </a:rPr>
                  <a:t>NUEVO</a:t>
                </a:r>
              </a:p>
              <a:p>
                <a:pPr marR="1898015">
                  <a:lnSpc>
                    <a:spcPct val="50000"/>
                  </a:lnSpc>
                  <a:spcBef>
                    <a:spcPts val="600"/>
                  </a:spcBef>
                </a:pPr>
                <a:r>
                  <a:rPr lang="es-ES" sz="1600" dirty="0">
                    <a:solidFill>
                      <a:schemeClr val="bg1"/>
                    </a:solidFill>
                    <a:ea typeface="Calibri" panose="020F0502020204030204" pitchFamily="34" charset="0"/>
                    <a:cs typeface="Lucida Sans Unicode" panose="020B0602030504020204" pitchFamily="34" charset="0"/>
                  </a:rPr>
                  <a:t>Sección G: Servicio de internet en el local educativo </a:t>
                </a:r>
                <a:r>
                  <a:rPr lang="es-ES" sz="1600" dirty="0" err="1">
                    <a:solidFill>
                      <a:schemeClr val="bg1"/>
                    </a:solidFill>
                    <a:ea typeface="Calibri" panose="020F0502020204030204" pitchFamily="34" charset="0"/>
                    <a:cs typeface="Lucida Sans Unicode" panose="020B0602030504020204" pitchFamily="34" charset="0"/>
                  </a:rPr>
                  <a:t>Preg</a:t>
                </a:r>
                <a:r>
                  <a:rPr lang="es-ES" sz="1600" dirty="0">
                    <a:solidFill>
                      <a:schemeClr val="bg1"/>
                    </a:solidFill>
                    <a:ea typeface="Calibri" panose="020F0502020204030204" pitchFamily="34" charset="0"/>
                    <a:cs typeface="Lucida Sans Unicode" panose="020B0602030504020204" pitchFamily="34" charset="0"/>
                  </a:rPr>
                  <a:t>. 226 y 227 </a:t>
                </a:r>
                <a:endParaRPr lang="es-PE" sz="1600" dirty="0">
                  <a:solidFill>
                    <a:schemeClr val="bg1"/>
                  </a:solidFill>
                </a:endParaRPr>
              </a:p>
            </p:txBody>
          </p:sp>
        </p:grpSp>
        <p:sp>
          <p:nvSpPr>
            <p:cNvPr id="21" name="Rectángulo 20"/>
            <p:cNvSpPr/>
            <p:nvPr/>
          </p:nvSpPr>
          <p:spPr>
            <a:xfrm>
              <a:off x="5122682" y="3302939"/>
              <a:ext cx="5960542" cy="369332"/>
            </a:xfrm>
            <a:prstGeom prst="rect">
              <a:avLst/>
            </a:prstGeom>
          </p:spPr>
          <p:txBody>
            <a:bodyPr wrap="none">
              <a:spAutoFit/>
            </a:bodyPr>
            <a:lstStyle/>
            <a:p>
              <a:r>
                <a:rPr lang="es-ES" b="1" dirty="0">
                  <a:solidFill>
                    <a:schemeClr val="bg1"/>
                  </a:solidFill>
                </a:rPr>
                <a:t>Servicios básicos en el centro poblado y en el local educativo</a:t>
              </a:r>
            </a:p>
          </p:txBody>
        </p:sp>
      </p:grpSp>
      <p:grpSp>
        <p:nvGrpSpPr>
          <p:cNvPr id="34" name="Grupo 33"/>
          <p:cNvGrpSpPr/>
          <p:nvPr/>
        </p:nvGrpSpPr>
        <p:grpSpPr>
          <a:xfrm>
            <a:off x="0" y="122310"/>
            <a:ext cx="4659401" cy="338554"/>
            <a:chOff x="0" y="266003"/>
            <a:chExt cx="4659401" cy="338554"/>
          </a:xfrm>
        </p:grpSpPr>
        <p:sp>
          <p:nvSpPr>
            <p:cNvPr id="35" name="Rectángulo 3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36" name="Rectángulo 3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87012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4131" y="610073"/>
            <a:ext cx="4341198" cy="576571"/>
          </a:xfrm>
        </p:spPr>
        <p:txBody>
          <a:bodyPr>
            <a:normAutofit/>
          </a:bodyPr>
          <a:lstStyle/>
          <a:p>
            <a:r>
              <a:rPr lang="es-ES" sz="3200" b="1" dirty="0">
                <a:solidFill>
                  <a:srgbClr val="C00000"/>
                </a:solidFill>
                <a:latin typeface="+mn-lt"/>
              </a:rPr>
              <a:t>Abastecimiento de agua</a:t>
            </a:r>
            <a:endParaRPr lang="es-PE" sz="3200" b="1" dirty="0">
              <a:solidFill>
                <a:srgbClr val="C00000"/>
              </a:solidFill>
              <a:latin typeface="+mn-lt"/>
            </a:endParaRPr>
          </a:p>
        </p:txBody>
      </p:sp>
      <p:pic>
        <p:nvPicPr>
          <p:cNvPr id="4" name="Marcador de contenido 3"/>
          <p:cNvPicPr>
            <a:picLocks noGrp="1" noChangeAspect="1"/>
          </p:cNvPicPr>
          <p:nvPr>
            <p:ph idx="1"/>
          </p:nvPr>
        </p:nvPicPr>
        <p:blipFill>
          <a:blip r:embed="rId3"/>
          <a:stretch>
            <a:fillRect/>
          </a:stretch>
        </p:blipFill>
        <p:spPr>
          <a:xfrm>
            <a:off x="879715" y="1378863"/>
            <a:ext cx="4490033" cy="2794041"/>
          </a:xfrm>
          <a:prstGeom prst="rect">
            <a:avLst/>
          </a:prstGeom>
        </p:spPr>
      </p:pic>
      <p:pic>
        <p:nvPicPr>
          <p:cNvPr id="5" name="Imagen 4"/>
          <p:cNvPicPr>
            <a:picLocks noChangeAspect="1"/>
          </p:cNvPicPr>
          <p:nvPr/>
        </p:nvPicPr>
        <p:blipFill>
          <a:blip r:embed="rId4"/>
          <a:stretch>
            <a:fillRect/>
          </a:stretch>
        </p:blipFill>
        <p:spPr>
          <a:xfrm>
            <a:off x="886790" y="4397665"/>
            <a:ext cx="4475879" cy="850724"/>
          </a:xfrm>
          <a:prstGeom prst="rect">
            <a:avLst/>
          </a:prstGeom>
        </p:spPr>
      </p:pic>
      <p:grpSp>
        <p:nvGrpSpPr>
          <p:cNvPr id="7" name="Grupo 6"/>
          <p:cNvGrpSpPr/>
          <p:nvPr/>
        </p:nvGrpSpPr>
        <p:grpSpPr>
          <a:xfrm>
            <a:off x="5673151" y="833280"/>
            <a:ext cx="6051550" cy="2915652"/>
            <a:chOff x="5682931" y="706789"/>
            <a:chExt cx="5560183" cy="3667444"/>
          </a:xfrm>
          <a:solidFill>
            <a:srgbClr val="F6994C"/>
          </a:solidFill>
          <a:effectLst/>
        </p:grpSpPr>
        <p:sp>
          <p:nvSpPr>
            <p:cNvPr id="8" name="Llamada rectangular 7"/>
            <p:cNvSpPr/>
            <p:nvPr/>
          </p:nvSpPr>
          <p:spPr>
            <a:xfrm>
              <a:off x="5682931" y="706789"/>
              <a:ext cx="5560183" cy="3667443"/>
            </a:xfrm>
            <a:prstGeom prst="wedgeRectCallout">
              <a:avLst>
                <a:gd name="adj1" fmla="val -78227"/>
                <a:gd name="adj2" fmla="val -8969"/>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s-PE"/>
            </a:p>
          </p:txBody>
        </p:sp>
        <p:sp>
          <p:nvSpPr>
            <p:cNvPr id="9" name="Rectángulo 8"/>
            <p:cNvSpPr/>
            <p:nvPr/>
          </p:nvSpPr>
          <p:spPr>
            <a:xfrm>
              <a:off x="5704719" y="747867"/>
              <a:ext cx="5319919" cy="3626366"/>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p>
              <a:pPr lvl="0" algn="just"/>
              <a:r>
                <a:rPr lang="es-PE" dirty="0">
                  <a:solidFill>
                    <a:schemeClr val="accent5">
                      <a:lumMod val="50000"/>
                    </a:schemeClr>
                  </a:solidFill>
                  <a:ea typeface="Calibri"/>
                  <a:cs typeface="Calibri"/>
                  <a:sym typeface="Calibri"/>
                </a:rPr>
                <a:t>El abastecimiento de agua es por “Red pública“ cuando:</a:t>
              </a:r>
            </a:p>
            <a:p>
              <a:pPr marL="285750" lvl="0" indent="-285750" algn="just">
                <a:buFont typeface="Arial" panose="020B0604020202020204" pitchFamily="34" charset="0"/>
                <a:buChar char="•"/>
              </a:pPr>
              <a:r>
                <a:rPr lang="es-ES" dirty="0">
                  <a:solidFill>
                    <a:schemeClr val="accent5">
                      <a:lumMod val="50000"/>
                    </a:schemeClr>
                  </a:solidFill>
                </a:rPr>
                <a:t>El agua llega al local escolar a través de un sistema de tuberías ubicadas en el subsuelo de la vía pública, y procede de una empresa prestadora de servicios. </a:t>
              </a:r>
              <a:endParaRPr lang="es-PE" dirty="0">
                <a:solidFill>
                  <a:schemeClr val="accent5">
                    <a:lumMod val="50000"/>
                  </a:schemeClr>
                </a:solidFill>
                <a:ea typeface="Calibri"/>
                <a:cs typeface="Calibri"/>
                <a:sym typeface="Calibri"/>
              </a:endParaRPr>
            </a:p>
            <a:p>
              <a:pPr marL="285750" lvl="0" indent="-285750" algn="just">
                <a:buFont typeface="Arial" panose="020B0604020202020204" pitchFamily="34" charset="0"/>
                <a:buChar char="•"/>
              </a:pPr>
              <a:r>
                <a:rPr lang="es-PE" dirty="0">
                  <a:solidFill>
                    <a:schemeClr val="accent5">
                      <a:lumMod val="50000"/>
                    </a:schemeClr>
                  </a:solidFill>
                  <a:ea typeface="Calibri"/>
                  <a:cs typeface="Calibri"/>
                  <a:sym typeface="Calibri"/>
                </a:rPr>
                <a:t>El local educativo posee un medidor, con un número de suministro que mide el consumo y a fin de mes se paga un recibo por dicho consumo.</a:t>
              </a:r>
            </a:p>
            <a:p>
              <a:pPr marL="285750" indent="-285750" algn="just">
                <a:buFont typeface="Arial" panose="020B0604020202020204" pitchFamily="34" charset="0"/>
                <a:buChar char="•"/>
              </a:pPr>
              <a:r>
                <a:rPr lang="es-ES" dirty="0">
                  <a:solidFill>
                    <a:schemeClr val="accent5">
                      <a:lumMod val="50000"/>
                    </a:schemeClr>
                  </a:solidFill>
                  <a:ea typeface="Calibri"/>
                  <a:cs typeface="Calibri"/>
                  <a:sym typeface="Calibri"/>
                </a:rPr>
                <a:t>El agua potable recibe un tratamiento mediante una serie de procesos encadenados que dependen de la característica del agua.</a:t>
              </a:r>
              <a:endParaRPr lang="es-PE" dirty="0">
                <a:solidFill>
                  <a:schemeClr val="accent5">
                    <a:lumMod val="50000"/>
                  </a:schemeClr>
                </a:solidFill>
                <a:ea typeface="Calibri"/>
                <a:cs typeface="Calibri"/>
                <a:sym typeface="Calibri"/>
              </a:endParaRPr>
            </a:p>
            <a:p>
              <a:pPr marL="285750" lvl="0" indent="-285750" algn="just">
                <a:buFont typeface="Arial" panose="020B0604020202020204" pitchFamily="34" charset="0"/>
                <a:buChar char="•"/>
              </a:pPr>
              <a:endParaRPr lang="es-PE" dirty="0">
                <a:solidFill>
                  <a:schemeClr val="accent5">
                    <a:lumMod val="50000"/>
                  </a:schemeClr>
                </a:solidFill>
                <a:ea typeface="Calibri"/>
                <a:cs typeface="Calibri"/>
                <a:sym typeface="Calibri"/>
              </a:endParaRPr>
            </a:p>
            <a:p>
              <a:pPr lvl="0" algn="just"/>
              <a:endParaRPr lang="es-PE" dirty="0">
                <a:solidFill>
                  <a:schemeClr val="dk1"/>
                </a:solidFill>
                <a:latin typeface="Roboto"/>
                <a:ea typeface="Calibri"/>
                <a:cs typeface="Calibri"/>
                <a:sym typeface="Calibri"/>
              </a:endParaRPr>
            </a:p>
          </p:txBody>
        </p:sp>
      </p:grpSp>
      <p:grpSp>
        <p:nvGrpSpPr>
          <p:cNvPr id="10" name="Grupo 9"/>
          <p:cNvGrpSpPr/>
          <p:nvPr/>
        </p:nvGrpSpPr>
        <p:grpSpPr>
          <a:xfrm>
            <a:off x="5708827" y="4077251"/>
            <a:ext cx="6004018" cy="1500808"/>
            <a:chOff x="5617610" y="4157182"/>
            <a:chExt cx="5536992" cy="1500808"/>
          </a:xfrm>
          <a:solidFill>
            <a:srgbClr val="F6994C"/>
          </a:solidFill>
          <a:effectLst/>
        </p:grpSpPr>
        <p:sp>
          <p:nvSpPr>
            <p:cNvPr id="11" name="Llamada rectangular 10"/>
            <p:cNvSpPr/>
            <p:nvPr/>
          </p:nvSpPr>
          <p:spPr>
            <a:xfrm>
              <a:off x="5617610" y="4157182"/>
              <a:ext cx="5536992" cy="1500808"/>
            </a:xfrm>
            <a:prstGeom prst="wedgeRectCallout">
              <a:avLst>
                <a:gd name="adj1" fmla="val -58155"/>
                <a:gd name="adj2" fmla="val 258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s-PE"/>
            </a:p>
          </p:txBody>
        </p:sp>
        <p:sp>
          <p:nvSpPr>
            <p:cNvPr id="12" name="Rectángulo 11"/>
            <p:cNvSpPr/>
            <p:nvPr/>
          </p:nvSpPr>
          <p:spPr>
            <a:xfrm>
              <a:off x="5778359" y="4164294"/>
              <a:ext cx="5193527" cy="1477328"/>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p>
              <a:pPr lvl="0" algn="just"/>
              <a:r>
                <a:rPr lang="es-PE" dirty="0">
                  <a:solidFill>
                    <a:schemeClr val="accent5">
                      <a:lumMod val="50000"/>
                    </a:schemeClr>
                  </a:solidFill>
                  <a:ea typeface="Calibri"/>
                  <a:cs typeface="Calibri"/>
                  <a:sym typeface="Calibri"/>
                </a:rPr>
                <a:t>Si elije Red Pública, deberá ingresar el nombre de la empresa proveedora del servicio de  agua potable y el número de suministro.</a:t>
              </a:r>
            </a:p>
            <a:p>
              <a:pPr lvl="0" algn="just"/>
              <a:r>
                <a:rPr lang="es-PE" dirty="0">
                  <a:solidFill>
                    <a:schemeClr val="accent5">
                      <a:lumMod val="50000"/>
                    </a:schemeClr>
                  </a:solidFill>
                  <a:ea typeface="Calibri"/>
                  <a:cs typeface="Calibri"/>
                  <a:sym typeface="Calibri"/>
                </a:rPr>
                <a:t>Si tuviese 2 suministros de agua potable registre los 2 suministros.</a:t>
              </a:r>
            </a:p>
          </p:txBody>
        </p:sp>
      </p:grpSp>
      <p:grpSp>
        <p:nvGrpSpPr>
          <p:cNvPr id="13" name="Grupo 12"/>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928112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712082"/>
            <a:ext cx="10515600" cy="993972"/>
          </a:xfrm>
        </p:spPr>
        <p:txBody>
          <a:bodyPr>
            <a:normAutofit/>
          </a:bodyPr>
          <a:lstStyle/>
          <a:p>
            <a:r>
              <a:rPr lang="es-ES" sz="3200" b="1" dirty="0">
                <a:solidFill>
                  <a:srgbClr val="C00000"/>
                </a:solidFill>
                <a:latin typeface="+mn-lt"/>
              </a:rPr>
              <a:t>¿Cuándo no se debe considerar abastecimiento de agua por “Red pública”?</a:t>
            </a:r>
            <a:endParaRPr lang="es-PE" sz="3200" b="1" dirty="0">
              <a:solidFill>
                <a:srgbClr val="C00000"/>
              </a:solidFill>
              <a:latin typeface="+mn-lt"/>
            </a:endParaRPr>
          </a:p>
        </p:txBody>
      </p:sp>
      <p:grpSp>
        <p:nvGrpSpPr>
          <p:cNvPr id="5" name="Grupo 4"/>
          <p:cNvGrpSpPr/>
          <p:nvPr/>
        </p:nvGrpSpPr>
        <p:grpSpPr>
          <a:xfrm>
            <a:off x="0" y="109247"/>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8" name="Marcador de contenido 7"/>
          <p:cNvSpPr>
            <a:spLocks noGrp="1"/>
          </p:cNvSpPr>
          <p:nvPr>
            <p:ph idx="1"/>
          </p:nvPr>
        </p:nvSpPr>
        <p:spPr>
          <a:xfrm>
            <a:off x="838200" y="3183774"/>
            <a:ext cx="10315575" cy="1035717"/>
          </a:xfrm>
        </p:spPr>
        <p:txBody>
          <a:bodyPr>
            <a:noAutofit/>
          </a:bodyPr>
          <a:lstStyle/>
          <a:p>
            <a:pPr algn="just"/>
            <a:r>
              <a:rPr lang="es-ES" sz="2400" dirty="0">
                <a:solidFill>
                  <a:schemeClr val="accent5">
                    <a:lumMod val="75000"/>
                  </a:schemeClr>
                </a:solidFill>
              </a:rPr>
              <a:t>El agua del local educativo procede de un reservorio de agua de lluvia y llega a través de un sistema de tuberías instalado por la comunidad educativa y abastece solo al local educativo. </a:t>
            </a:r>
          </a:p>
        </p:txBody>
      </p:sp>
      <p:sp>
        <p:nvSpPr>
          <p:cNvPr id="9" name="Marcador de contenido 7"/>
          <p:cNvSpPr txBox="1">
            <a:spLocks/>
          </p:cNvSpPr>
          <p:nvPr/>
        </p:nvSpPr>
        <p:spPr>
          <a:xfrm>
            <a:off x="914400" y="1898587"/>
            <a:ext cx="10239375" cy="1120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solidFill>
                  <a:schemeClr val="accent5">
                    <a:lumMod val="75000"/>
                  </a:schemeClr>
                </a:solidFill>
              </a:rPr>
              <a:t>El agua del local educativo procede de un río, acequia, manantial o puquial y llega a través de un sistema de tuberías instalado por la comunidad educativa y abastece solo al local educativo.</a:t>
            </a:r>
          </a:p>
        </p:txBody>
      </p:sp>
      <p:sp>
        <p:nvSpPr>
          <p:cNvPr id="10" name="Rectángulo 9"/>
          <p:cNvSpPr/>
          <p:nvPr/>
        </p:nvSpPr>
        <p:spPr>
          <a:xfrm>
            <a:off x="838200" y="4448872"/>
            <a:ext cx="10315575" cy="830997"/>
          </a:xfrm>
          <a:prstGeom prst="rect">
            <a:avLst/>
          </a:prstGeom>
        </p:spPr>
        <p:txBody>
          <a:bodyPr wrap="square">
            <a:spAutoFit/>
          </a:bodyPr>
          <a:lstStyle/>
          <a:p>
            <a:pPr marL="342900" indent="-342900" algn="just">
              <a:buFont typeface="Arial" panose="020B0604020202020204" pitchFamily="34" charset="0"/>
              <a:buChar char="•"/>
            </a:pPr>
            <a:r>
              <a:rPr lang="es-ES" sz="2400" dirty="0">
                <a:solidFill>
                  <a:schemeClr val="accent5">
                    <a:lumMod val="75000"/>
                  </a:schemeClr>
                </a:solidFill>
              </a:rPr>
              <a:t>El agua del local educativo procede de un pozo ubicado fuera del local educativo y llega a través de un sistema de tuberías.</a:t>
            </a:r>
            <a:endParaRPr lang="es-PE" sz="2400" dirty="0">
              <a:solidFill>
                <a:schemeClr val="accent5">
                  <a:lumMod val="75000"/>
                </a:schemeClr>
              </a:solidFill>
            </a:endParaRPr>
          </a:p>
        </p:txBody>
      </p:sp>
    </p:spTree>
    <p:extLst>
      <p:ext uri="{BB962C8B-B14F-4D97-AF65-F5344CB8AC3E}">
        <p14:creationId xmlns:p14="http://schemas.microsoft.com/office/powerpoint/2010/main" val="8522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51190" y="1196031"/>
            <a:ext cx="2721429" cy="5311034"/>
            <a:chOff x="251190" y="1196031"/>
            <a:chExt cx="2721429" cy="5311034"/>
          </a:xfrm>
        </p:grpSpPr>
        <p:sp>
          <p:nvSpPr>
            <p:cNvPr id="5" name="Elipse 4">
              <a:extLst>
                <a:ext uri="{FF2B5EF4-FFF2-40B4-BE49-F238E27FC236}">
                  <a16:creationId xmlns:a16="http://schemas.microsoft.com/office/drawing/2014/main" id="{6508B2B0-68FC-4F71-A462-CF89384CEF8D}"/>
                </a:ext>
              </a:extLst>
            </p:cNvPr>
            <p:cNvSpPr/>
            <p:nvPr/>
          </p:nvSpPr>
          <p:spPr>
            <a:xfrm>
              <a:off x="251190" y="5709284"/>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08D4E196-CE67-451A-9087-D51CB043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58" y="1196031"/>
              <a:ext cx="2066101" cy="5071339"/>
            </a:xfrm>
            <a:prstGeom prst="rect">
              <a:avLst/>
            </a:prstGeom>
          </p:spPr>
        </p:pic>
      </p:grpSp>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2" name="Bocadillo: rectángulo con esquinas redondeadas 8">
            <a:extLst>
              <a:ext uri="{FF2B5EF4-FFF2-40B4-BE49-F238E27FC236}">
                <a16:creationId xmlns:a16="http://schemas.microsoft.com/office/drawing/2014/main" id="{7225DBB7-4E91-49ED-B6E6-BC1116641515}"/>
              </a:ext>
            </a:extLst>
          </p:cNvPr>
          <p:cNvSpPr/>
          <p:nvPr/>
        </p:nvSpPr>
        <p:spPr>
          <a:xfrm>
            <a:off x="2457724" y="864270"/>
            <a:ext cx="3305123" cy="663522"/>
          </a:xfrm>
          <a:prstGeom prst="wedgeRoundRectCallout">
            <a:avLst>
              <a:gd name="adj1" fmla="val -64640"/>
              <a:gd name="adj2" fmla="val 45016"/>
              <a:gd name="adj3" fmla="val 16667"/>
            </a:avLst>
          </a:prstGeom>
          <a:solidFill>
            <a:srgbClr val="FAB900"/>
          </a:solidFill>
          <a:ln>
            <a:solidFill>
              <a:srgbClr val="FAB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E" sz="2400" b="1" dirty="0">
                <a:solidFill>
                  <a:srgbClr val="014898"/>
                </a:solidFill>
              </a:rPr>
              <a:t>Tener en cuenta que: </a:t>
            </a:r>
          </a:p>
        </p:txBody>
      </p:sp>
      <p:sp>
        <p:nvSpPr>
          <p:cNvPr id="14" name="Rectángulo 13"/>
          <p:cNvSpPr/>
          <p:nvPr/>
        </p:nvSpPr>
        <p:spPr>
          <a:xfrm>
            <a:off x="3537098" y="2116454"/>
            <a:ext cx="6096000" cy="2308324"/>
          </a:xfrm>
          <a:prstGeom prst="rect">
            <a:avLst/>
          </a:prstGeom>
        </p:spPr>
        <p:txBody>
          <a:bodyPr>
            <a:spAutoFit/>
          </a:bodyPr>
          <a:lstStyle/>
          <a:p>
            <a:pPr algn="just"/>
            <a:r>
              <a:rPr lang="es-ES" sz="2400" dirty="0">
                <a:solidFill>
                  <a:schemeClr val="accent5">
                    <a:lumMod val="75000"/>
                  </a:schemeClr>
                </a:solidFill>
              </a:rPr>
              <a:t>Si el local educativo se abastece de agua entubada debe realizar las averiguaciones necesarias para determinar la </a:t>
            </a:r>
            <a:r>
              <a:rPr lang="es-ES" sz="2400" b="1" u="sng" dirty="0">
                <a:solidFill>
                  <a:schemeClr val="accent5">
                    <a:lumMod val="75000"/>
                  </a:schemeClr>
                </a:solidFill>
              </a:rPr>
              <a:t>procedencia</a:t>
            </a:r>
            <a:r>
              <a:rPr lang="es-ES" sz="2400" dirty="0">
                <a:solidFill>
                  <a:schemeClr val="accent5">
                    <a:lumMod val="75000"/>
                  </a:schemeClr>
                </a:solidFill>
              </a:rPr>
              <a:t> del agua y, según sea el caso, indique la alternativa correspondiente (red pública u otra forma de abastecimiento).</a:t>
            </a:r>
            <a:endParaRPr lang="es-PE" sz="2400" dirty="0">
              <a:solidFill>
                <a:schemeClr val="accent5">
                  <a:lumMod val="75000"/>
                </a:schemeClr>
              </a:solidFill>
            </a:endParaRPr>
          </a:p>
        </p:txBody>
      </p:sp>
    </p:spTree>
    <p:extLst>
      <p:ext uri="{BB962C8B-B14F-4D97-AF65-F5344CB8AC3E}">
        <p14:creationId xmlns:p14="http://schemas.microsoft.com/office/powerpoint/2010/main" val="579908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13710" y="830295"/>
            <a:ext cx="4164204" cy="613443"/>
          </a:xfrm>
        </p:spPr>
        <p:txBody>
          <a:bodyPr>
            <a:normAutofit/>
          </a:bodyPr>
          <a:lstStyle/>
          <a:p>
            <a:r>
              <a:rPr lang="es-ES" sz="2800" b="1" dirty="0">
                <a:solidFill>
                  <a:srgbClr val="C00000"/>
                </a:solidFill>
                <a:latin typeface="+mn-lt"/>
              </a:rPr>
              <a:t>¿Qué son los bebederos?</a:t>
            </a:r>
            <a:endParaRPr lang="es-PE" sz="2800" dirty="0">
              <a:latin typeface="+mn-lt"/>
            </a:endParaRPr>
          </a:p>
        </p:txBody>
      </p:sp>
      <p:pic>
        <p:nvPicPr>
          <p:cNvPr id="4" name="Marcador de contenido 3"/>
          <p:cNvPicPr>
            <a:picLocks noGrp="1" noChangeAspect="1"/>
          </p:cNvPicPr>
          <p:nvPr>
            <p:ph idx="1"/>
          </p:nvPr>
        </p:nvPicPr>
        <p:blipFill>
          <a:blip r:embed="rId3"/>
          <a:stretch>
            <a:fillRect/>
          </a:stretch>
        </p:blipFill>
        <p:spPr>
          <a:xfrm>
            <a:off x="6542260" y="3589997"/>
            <a:ext cx="4392440" cy="2930213"/>
          </a:xfrm>
          <a:prstGeom prst="rect">
            <a:avLst/>
          </a:prstGeom>
        </p:spPr>
      </p:pic>
      <p:sp>
        <p:nvSpPr>
          <p:cNvPr id="5" name="Rectángulo 4"/>
          <p:cNvSpPr/>
          <p:nvPr/>
        </p:nvSpPr>
        <p:spPr>
          <a:xfrm>
            <a:off x="6102468" y="1524631"/>
            <a:ext cx="5386687" cy="2308324"/>
          </a:xfrm>
          <a:prstGeom prst="rect">
            <a:avLst/>
          </a:prstGeom>
        </p:spPr>
        <p:txBody>
          <a:bodyPr wrap="square">
            <a:spAutoFit/>
          </a:bodyPr>
          <a:lstStyle/>
          <a:p>
            <a:pPr algn="just"/>
            <a:r>
              <a:rPr lang="es-ES" sz="2400" dirty="0">
                <a:solidFill>
                  <a:schemeClr val="accent5">
                    <a:lumMod val="75000"/>
                  </a:schemeClr>
                </a:solidFill>
              </a:rPr>
              <a:t>Son aparatos sanitarios que suministran agua potable y puede ser instalado en cualquier tipo de espacio.</a:t>
            </a:r>
            <a:endParaRPr lang="es-PE" sz="2400" dirty="0">
              <a:solidFill>
                <a:schemeClr val="accent5">
                  <a:lumMod val="75000"/>
                </a:schemeClr>
              </a:solidFill>
            </a:endParaRPr>
          </a:p>
          <a:p>
            <a:pPr algn="just"/>
            <a:r>
              <a:rPr lang="es-ES" sz="2400" dirty="0">
                <a:solidFill>
                  <a:schemeClr val="accent5">
                    <a:lumMod val="75000"/>
                  </a:schemeClr>
                </a:solidFill>
              </a:rPr>
              <a:t>Son muy beneficiosos para los estudiantes ya que pueden tener un fácil y rápido acceso al agua potable.</a:t>
            </a:r>
            <a:endParaRPr lang="es-PE" sz="2400" dirty="0">
              <a:solidFill>
                <a:schemeClr val="accent5">
                  <a:lumMod val="75000"/>
                </a:schemeClr>
              </a:solidFill>
            </a:endParaRPr>
          </a:p>
        </p:txBody>
      </p:sp>
      <p:sp>
        <p:nvSpPr>
          <p:cNvPr id="6" name="Rectángulo 5"/>
          <p:cNvSpPr/>
          <p:nvPr/>
        </p:nvSpPr>
        <p:spPr>
          <a:xfrm>
            <a:off x="962526" y="537908"/>
            <a:ext cx="4775987" cy="584775"/>
          </a:xfrm>
          <a:prstGeom prst="rect">
            <a:avLst/>
          </a:prstGeom>
        </p:spPr>
        <p:txBody>
          <a:bodyPr wrap="none">
            <a:spAutoFit/>
          </a:bodyPr>
          <a:lstStyle/>
          <a:p>
            <a:r>
              <a:rPr lang="es-PE" sz="3200" b="1" dirty="0">
                <a:solidFill>
                  <a:srgbClr val="C00000"/>
                </a:solidFill>
              </a:rPr>
              <a:t>Red pública (Agua potable)</a:t>
            </a:r>
            <a:endParaRPr lang="es-PE" sz="3200" dirty="0"/>
          </a:p>
        </p:txBody>
      </p:sp>
      <p:pic>
        <p:nvPicPr>
          <p:cNvPr id="7" name="Imagen 6"/>
          <p:cNvPicPr>
            <a:picLocks noChangeAspect="1"/>
          </p:cNvPicPr>
          <p:nvPr/>
        </p:nvPicPr>
        <p:blipFill>
          <a:blip r:embed="rId4"/>
          <a:stretch>
            <a:fillRect/>
          </a:stretch>
        </p:blipFill>
        <p:spPr>
          <a:xfrm>
            <a:off x="1092599" y="2896542"/>
            <a:ext cx="4162139" cy="2484160"/>
          </a:xfrm>
          <a:prstGeom prst="rect">
            <a:avLst/>
          </a:prstGeom>
        </p:spPr>
      </p:pic>
      <p:sp>
        <p:nvSpPr>
          <p:cNvPr id="8" name="Rectángulo 7"/>
          <p:cNvSpPr/>
          <p:nvPr/>
        </p:nvSpPr>
        <p:spPr>
          <a:xfrm>
            <a:off x="1092599" y="1618114"/>
            <a:ext cx="4162139" cy="974652"/>
          </a:xfrm>
          <a:prstGeom prst="rect">
            <a:avLst/>
          </a:prstGeom>
          <a:ln w="2540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solidFill>
                  <a:schemeClr val="accent5">
                    <a:lumMod val="50000"/>
                  </a:schemeClr>
                </a:solidFill>
              </a:rPr>
              <a:t>Si respondió Red pública debe responder la pregunta 203.</a:t>
            </a:r>
            <a:endParaRPr lang="es-PE" dirty="0">
              <a:solidFill>
                <a:schemeClr val="accent5">
                  <a:lumMod val="50000"/>
                </a:schemeClr>
              </a:solidFill>
            </a:endParaRPr>
          </a:p>
        </p:txBody>
      </p:sp>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23513352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r="15202"/>
          <a:stretch/>
        </p:blipFill>
        <p:spPr>
          <a:xfrm>
            <a:off x="1036437" y="1119935"/>
            <a:ext cx="4401837" cy="2271404"/>
          </a:xfrm>
          <a:prstGeom prst="rect">
            <a:avLst/>
          </a:prstGeom>
        </p:spPr>
      </p:pic>
      <p:pic>
        <p:nvPicPr>
          <p:cNvPr id="7" name="Imagen 6"/>
          <p:cNvPicPr>
            <a:picLocks noChangeAspect="1"/>
          </p:cNvPicPr>
          <p:nvPr/>
        </p:nvPicPr>
        <p:blipFill>
          <a:blip r:embed="rId4"/>
          <a:stretch>
            <a:fillRect/>
          </a:stretch>
        </p:blipFill>
        <p:spPr>
          <a:xfrm>
            <a:off x="1036437" y="4528135"/>
            <a:ext cx="2930224" cy="1736993"/>
          </a:xfrm>
          <a:prstGeom prst="rect">
            <a:avLst/>
          </a:prstGeom>
        </p:spPr>
      </p:pic>
      <p:pic>
        <p:nvPicPr>
          <p:cNvPr id="9" name="Imagen 8"/>
          <p:cNvPicPr>
            <a:picLocks noChangeAspect="1"/>
          </p:cNvPicPr>
          <p:nvPr/>
        </p:nvPicPr>
        <p:blipFill>
          <a:blip r:embed="rId5"/>
          <a:stretch>
            <a:fillRect/>
          </a:stretch>
        </p:blipFill>
        <p:spPr>
          <a:xfrm>
            <a:off x="9412994" y="3441449"/>
            <a:ext cx="2233574" cy="2976717"/>
          </a:xfrm>
          <a:prstGeom prst="rect">
            <a:avLst/>
          </a:prstGeom>
        </p:spPr>
      </p:pic>
      <p:pic>
        <p:nvPicPr>
          <p:cNvPr id="10" name="Imagen 9"/>
          <p:cNvPicPr>
            <a:picLocks noChangeAspect="1"/>
          </p:cNvPicPr>
          <p:nvPr/>
        </p:nvPicPr>
        <p:blipFill rotWithShape="1">
          <a:blip r:embed="rId6"/>
          <a:srcRect l="6135"/>
          <a:stretch/>
        </p:blipFill>
        <p:spPr>
          <a:xfrm>
            <a:off x="7028882" y="3518607"/>
            <a:ext cx="2196537" cy="2899559"/>
          </a:xfrm>
          <a:prstGeom prst="rect">
            <a:avLst/>
          </a:prstGeom>
        </p:spPr>
      </p:pic>
      <p:pic>
        <p:nvPicPr>
          <p:cNvPr id="11" name="Imagen 10"/>
          <p:cNvPicPr>
            <a:picLocks noChangeAspect="1"/>
          </p:cNvPicPr>
          <p:nvPr/>
        </p:nvPicPr>
        <p:blipFill>
          <a:blip r:embed="rId7"/>
          <a:stretch>
            <a:fillRect/>
          </a:stretch>
        </p:blipFill>
        <p:spPr>
          <a:xfrm>
            <a:off x="4231437" y="3828949"/>
            <a:ext cx="2169528" cy="2733360"/>
          </a:xfrm>
          <a:prstGeom prst="rect">
            <a:avLst/>
          </a:prstGeom>
        </p:spPr>
      </p:pic>
      <p:sp>
        <p:nvSpPr>
          <p:cNvPr id="12" name="Título 1"/>
          <p:cNvSpPr>
            <a:spLocks noGrp="1"/>
          </p:cNvSpPr>
          <p:nvPr>
            <p:ph idx="1"/>
          </p:nvPr>
        </p:nvSpPr>
        <p:spPr>
          <a:xfrm>
            <a:off x="876016" y="550332"/>
            <a:ext cx="7770395" cy="527487"/>
          </a:xfrm>
        </p:spPr>
        <p:txBody>
          <a:bodyPr>
            <a:normAutofit lnSpcReduction="10000"/>
          </a:bodyPr>
          <a:lstStyle/>
          <a:p>
            <a:pPr marL="0" indent="0">
              <a:buNone/>
            </a:pPr>
            <a:r>
              <a:rPr lang="es-ES" sz="3200" b="1" dirty="0">
                <a:solidFill>
                  <a:srgbClr val="C00000"/>
                </a:solidFill>
                <a:latin typeface="+mn-lt"/>
              </a:rPr>
              <a:t>Estado de conservación de los bebederos</a:t>
            </a:r>
            <a:endParaRPr lang="es-PE" sz="3200" dirty="0">
              <a:latin typeface="+mn-lt"/>
            </a:endParaRPr>
          </a:p>
        </p:txBody>
      </p:sp>
      <p:sp>
        <p:nvSpPr>
          <p:cNvPr id="13" name="Llamada rectangular 12"/>
          <p:cNvSpPr/>
          <p:nvPr/>
        </p:nvSpPr>
        <p:spPr>
          <a:xfrm>
            <a:off x="6323764" y="1144044"/>
            <a:ext cx="5322804" cy="716840"/>
          </a:xfrm>
          <a:prstGeom prst="wedgeRectCallout">
            <a:avLst>
              <a:gd name="adj1" fmla="val -65137"/>
              <a:gd name="adj2" fmla="val -9238"/>
            </a:avLst>
          </a:prstGeom>
          <a:ln w="25400"/>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solidFill>
                  <a:schemeClr val="accent5">
                    <a:lumMod val="50000"/>
                  </a:schemeClr>
                </a:solidFill>
              </a:rPr>
              <a:t>Se encuentra operativo y en buen estado.</a:t>
            </a:r>
            <a:endParaRPr lang="es-PE" dirty="0">
              <a:solidFill>
                <a:schemeClr val="accent5">
                  <a:lumMod val="50000"/>
                </a:schemeClr>
              </a:solidFill>
            </a:endParaRPr>
          </a:p>
        </p:txBody>
      </p:sp>
      <p:sp>
        <p:nvSpPr>
          <p:cNvPr id="18" name="Rectángulo 17"/>
          <p:cNvSpPr/>
          <p:nvPr/>
        </p:nvSpPr>
        <p:spPr>
          <a:xfrm>
            <a:off x="764921" y="3644735"/>
            <a:ext cx="3389315" cy="818148"/>
          </a:xfrm>
          <a:prstGeom prst="rect">
            <a:avLst/>
          </a:prstGeom>
          <a:ln w="2540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solidFill>
                  <a:schemeClr val="accent5">
                    <a:lumMod val="50000"/>
                  </a:schemeClr>
                </a:solidFill>
              </a:rPr>
              <a:t>Presenta goteo irregular, el pedestal presenta rajaduras o huecos y se encuentran operativo</a:t>
            </a:r>
            <a:endParaRPr lang="es-PE" dirty="0">
              <a:solidFill>
                <a:schemeClr val="accent5">
                  <a:lumMod val="50000"/>
                </a:schemeClr>
              </a:solidFill>
            </a:endParaRPr>
          </a:p>
        </p:txBody>
      </p:sp>
      <p:sp>
        <p:nvSpPr>
          <p:cNvPr id="19" name="Rectángulo 18"/>
          <p:cNvSpPr/>
          <p:nvPr/>
        </p:nvSpPr>
        <p:spPr>
          <a:xfrm>
            <a:off x="6850070" y="2478595"/>
            <a:ext cx="4962322" cy="818148"/>
          </a:xfrm>
          <a:prstGeom prst="rect">
            <a:avLst/>
          </a:prstGeom>
          <a:ln w="25400"/>
        </p:spPr>
        <p:style>
          <a:lnRef idx="2">
            <a:schemeClr val="accent2"/>
          </a:lnRef>
          <a:fillRef idx="1">
            <a:schemeClr val="lt1"/>
          </a:fillRef>
          <a:effectRef idx="0">
            <a:schemeClr val="accent2"/>
          </a:effectRef>
          <a:fontRef idx="minor">
            <a:schemeClr val="dk1"/>
          </a:fontRef>
        </p:style>
        <p:txBody>
          <a:bodyPr rtlCol="0" anchor="ctr"/>
          <a:lstStyle/>
          <a:p>
            <a:pPr algn="ctr"/>
            <a:r>
              <a:rPr lang="es-ES" dirty="0">
                <a:solidFill>
                  <a:schemeClr val="accent5">
                    <a:lumMod val="50000"/>
                  </a:schemeClr>
                </a:solidFill>
              </a:rPr>
              <a:t>Presenta roturas expuestas en la cañería, el caño roto y el sistema de purificación  se encuentra inoperativo</a:t>
            </a:r>
            <a:endParaRPr lang="es-PE" dirty="0">
              <a:solidFill>
                <a:schemeClr val="accent5">
                  <a:lumMod val="50000"/>
                </a:schemeClr>
              </a:solidFill>
            </a:endParaRPr>
          </a:p>
        </p:txBody>
      </p:sp>
      <p:grpSp>
        <p:nvGrpSpPr>
          <p:cNvPr id="14" name="Grupo 13"/>
          <p:cNvGrpSpPr/>
          <p:nvPr/>
        </p:nvGrpSpPr>
        <p:grpSpPr>
          <a:xfrm>
            <a:off x="0" y="109247"/>
            <a:ext cx="4659401" cy="338554"/>
            <a:chOff x="0" y="266003"/>
            <a:chExt cx="4659401" cy="338554"/>
          </a:xfrm>
        </p:grpSpPr>
        <p:sp>
          <p:nvSpPr>
            <p:cNvPr id="15" name="Rectángulo 1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6" name="Rectángulo 1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749361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a:spLocks noGrp="1"/>
          </p:cNvSpPr>
          <p:nvPr>
            <p:ph type="title"/>
          </p:nvPr>
        </p:nvSpPr>
        <p:spPr>
          <a:xfrm>
            <a:off x="625488" y="764916"/>
            <a:ext cx="10745843" cy="836444"/>
          </a:xfrm>
        </p:spPr>
        <p:txBody>
          <a:bodyPr>
            <a:noAutofit/>
          </a:bodyPr>
          <a:lstStyle/>
          <a:p>
            <a:r>
              <a:rPr lang="es-PE" sz="3200" b="1" dirty="0">
                <a:solidFill>
                  <a:srgbClr val="C00000"/>
                </a:solidFill>
                <a:latin typeface="+mn-lt"/>
              </a:rPr>
              <a:t>Abastecimiento de agua que usa el local educativo</a:t>
            </a:r>
            <a:br>
              <a:rPr lang="es-PE" sz="3200" b="1" dirty="0">
                <a:solidFill>
                  <a:srgbClr val="C00000"/>
                </a:solidFill>
                <a:latin typeface="+mn-lt"/>
              </a:rPr>
            </a:br>
            <a:r>
              <a:rPr lang="es-PE" sz="3200" b="1" dirty="0">
                <a:solidFill>
                  <a:srgbClr val="C00000"/>
                </a:solidFill>
                <a:latin typeface="+mn-lt"/>
              </a:rPr>
              <a:t>Red pública (Agua potable)</a:t>
            </a:r>
          </a:p>
        </p:txBody>
      </p:sp>
      <p:pic>
        <p:nvPicPr>
          <p:cNvPr id="9" name="Imagen 8"/>
          <p:cNvPicPr/>
          <p:nvPr/>
        </p:nvPicPr>
        <p:blipFill rotWithShape="1">
          <a:blip r:embed="rId3"/>
          <a:srcRect l="34284" t="22203" r="15760" b="43155"/>
          <a:stretch/>
        </p:blipFill>
        <p:spPr bwMode="auto">
          <a:xfrm>
            <a:off x="625488" y="2027852"/>
            <a:ext cx="5603862" cy="3439497"/>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3"/>
          <a:srcRect l="34284" t="55716" r="15760" b="18688"/>
          <a:stretch/>
        </p:blipFill>
        <p:spPr bwMode="auto">
          <a:xfrm>
            <a:off x="6496050" y="2762249"/>
            <a:ext cx="5010150" cy="2705100"/>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6496050" y="1363656"/>
            <a:ext cx="5010150" cy="818148"/>
          </a:xfrm>
          <a:prstGeom prst="rect">
            <a:avLst/>
          </a:prstGeom>
          <a:ln w="2540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solidFill>
                  <a:schemeClr val="accent5">
                    <a:lumMod val="75000"/>
                  </a:schemeClr>
                </a:solidFill>
              </a:rPr>
              <a:t>Si respondió Red pública también debe responder la pregunta 204, 205 y 206. </a:t>
            </a:r>
            <a:endParaRPr lang="es-PE" dirty="0">
              <a:solidFill>
                <a:schemeClr val="accent5">
                  <a:lumMod val="75000"/>
                </a:schemeClr>
              </a:solidFill>
            </a:endParaRPr>
          </a:p>
        </p:txBody>
      </p:sp>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43724205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023216" y="1759330"/>
            <a:ext cx="4894497" cy="2621274"/>
          </a:xfrm>
          <a:prstGeom prst="rect">
            <a:avLst/>
          </a:prstGeom>
        </p:spPr>
      </p:pic>
      <p:sp>
        <p:nvSpPr>
          <p:cNvPr id="4" name="Título 1"/>
          <p:cNvSpPr>
            <a:spLocks noGrp="1"/>
          </p:cNvSpPr>
          <p:nvPr>
            <p:ph type="title"/>
          </p:nvPr>
        </p:nvSpPr>
        <p:spPr>
          <a:xfrm>
            <a:off x="851551" y="685343"/>
            <a:ext cx="8735126" cy="836444"/>
          </a:xfrm>
        </p:spPr>
        <p:txBody>
          <a:bodyPr>
            <a:noAutofit/>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Desemboca en una red pública de desagüe</a:t>
            </a:r>
          </a:p>
        </p:txBody>
      </p:sp>
      <p:sp>
        <p:nvSpPr>
          <p:cNvPr id="13" name="Rectángulo 12"/>
          <p:cNvSpPr/>
          <p:nvPr/>
        </p:nvSpPr>
        <p:spPr>
          <a:xfrm>
            <a:off x="1203274" y="1954928"/>
            <a:ext cx="4829149" cy="4762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 name="Grupo 1"/>
          <p:cNvGrpSpPr/>
          <p:nvPr/>
        </p:nvGrpSpPr>
        <p:grpSpPr>
          <a:xfrm>
            <a:off x="6222779" y="1610262"/>
            <a:ext cx="5454871" cy="2596916"/>
            <a:chOff x="6222779" y="1673326"/>
            <a:chExt cx="5454871" cy="2596916"/>
          </a:xfrm>
        </p:grpSpPr>
        <p:sp>
          <p:nvSpPr>
            <p:cNvPr id="11" name="Llamada rectangular 10"/>
            <p:cNvSpPr/>
            <p:nvPr/>
          </p:nvSpPr>
          <p:spPr>
            <a:xfrm>
              <a:off x="6222779" y="1673326"/>
              <a:ext cx="5454871" cy="2596916"/>
            </a:xfrm>
            <a:prstGeom prst="wedgeRectCallout">
              <a:avLst>
                <a:gd name="adj1" fmla="val -57088"/>
                <a:gd name="adj2" fmla="val -23823"/>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394577" y="1673326"/>
              <a:ext cx="5017425" cy="2585323"/>
            </a:xfrm>
            <a:prstGeom prst="rect">
              <a:avLst/>
            </a:prstGeom>
          </p:spPr>
          <p:txBody>
            <a:bodyPr wrap="square">
              <a:spAutoFit/>
            </a:bodyPr>
            <a:lstStyle/>
            <a:p>
              <a:pPr lvl="0" algn="just"/>
              <a:r>
                <a:rPr lang="es-PE" dirty="0">
                  <a:solidFill>
                    <a:schemeClr val="accent5">
                      <a:lumMod val="50000"/>
                    </a:schemeClr>
                  </a:solidFill>
                  <a:ea typeface="Calibri"/>
                  <a:cs typeface="Calibri"/>
                  <a:sym typeface="Calibri"/>
                </a:rPr>
                <a:t>Sistema de estructuras, conductos y tuberías </a:t>
              </a:r>
              <a:r>
                <a:rPr lang="es-MX" dirty="0">
                  <a:solidFill>
                    <a:schemeClr val="accent5">
                      <a:lumMod val="50000"/>
                    </a:schemeClr>
                  </a:solidFill>
                  <a:ea typeface="Calibri"/>
                  <a:cs typeface="Calibri"/>
                  <a:sym typeface="Calibri"/>
                </a:rPr>
                <a:t>empleadas para la evacuación y transporte de aguas residuales, cloacales o servidas, o aguas de lluvia, desde diferentes puntos donde las reciben hasta el sitio de tratamiento u otro punto de descarga.</a:t>
              </a:r>
            </a:p>
            <a:p>
              <a:pPr algn="just"/>
              <a:r>
                <a:rPr lang="es-PE" dirty="0">
                  <a:solidFill>
                    <a:schemeClr val="accent5">
                      <a:lumMod val="50000"/>
                    </a:schemeClr>
                  </a:solidFill>
                  <a:ea typeface="Calibri"/>
                  <a:cs typeface="Calibri"/>
                  <a:sym typeface="Calibri"/>
                </a:rPr>
                <a:t>Si elije Red Pública, deberá ingresar el nombre de la empresa concesionaria o administradora del servicio de desagüe.</a:t>
              </a:r>
            </a:p>
          </p:txBody>
        </p:sp>
      </p:grpSp>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576" y="4270242"/>
            <a:ext cx="3071101" cy="2411295"/>
          </a:xfrm>
          <a:prstGeom prst="rect">
            <a:avLst/>
          </a:prstGeom>
        </p:spPr>
      </p:pic>
      <p:pic>
        <p:nvPicPr>
          <p:cNvPr id="17" name="Imagen 1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642" y="4552361"/>
            <a:ext cx="2482341" cy="1872456"/>
          </a:xfrm>
          <a:prstGeom prst="rect">
            <a:avLst/>
          </a:prstGeom>
        </p:spPr>
      </p:pic>
      <p:grpSp>
        <p:nvGrpSpPr>
          <p:cNvPr id="9" name="Grupo 8"/>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650860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a:stretch>
            <a:fillRect/>
          </a:stretch>
        </p:blipFill>
        <p:spPr>
          <a:xfrm>
            <a:off x="1092398" y="1455367"/>
            <a:ext cx="4894497" cy="2621274"/>
          </a:xfrm>
          <a:prstGeom prst="rect">
            <a:avLst/>
          </a:prstGeom>
        </p:spPr>
      </p:pic>
      <p:sp>
        <p:nvSpPr>
          <p:cNvPr id="4" name="Título 1"/>
          <p:cNvSpPr>
            <a:spLocks noGrp="1"/>
          </p:cNvSpPr>
          <p:nvPr>
            <p:ph type="title"/>
          </p:nvPr>
        </p:nvSpPr>
        <p:spPr>
          <a:xfrm>
            <a:off x="1092398" y="611664"/>
            <a:ext cx="8535206" cy="836444"/>
          </a:xfrm>
        </p:spPr>
        <p:txBody>
          <a:bodyPr>
            <a:normAutofit fontScale="90000"/>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Desemboca en un río, acequia o canal. </a:t>
            </a:r>
          </a:p>
        </p:txBody>
      </p:sp>
      <p:sp>
        <p:nvSpPr>
          <p:cNvPr id="13" name="Rectángulo 12"/>
          <p:cNvSpPr/>
          <p:nvPr/>
        </p:nvSpPr>
        <p:spPr>
          <a:xfrm>
            <a:off x="1490776" y="2087179"/>
            <a:ext cx="3968368" cy="330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 name="Grupo 1"/>
          <p:cNvGrpSpPr/>
          <p:nvPr/>
        </p:nvGrpSpPr>
        <p:grpSpPr>
          <a:xfrm>
            <a:off x="6154412" y="1658071"/>
            <a:ext cx="4039813" cy="836469"/>
            <a:chOff x="6154412" y="2309131"/>
            <a:chExt cx="4039813" cy="836469"/>
          </a:xfrm>
        </p:grpSpPr>
        <p:sp>
          <p:nvSpPr>
            <p:cNvPr id="11" name="Llamada rectangular 10"/>
            <p:cNvSpPr/>
            <p:nvPr/>
          </p:nvSpPr>
          <p:spPr>
            <a:xfrm>
              <a:off x="6154412" y="2309131"/>
              <a:ext cx="4039813" cy="836469"/>
            </a:xfrm>
            <a:prstGeom prst="wedgeRectCallout">
              <a:avLst>
                <a:gd name="adj1" fmla="val -68300"/>
                <a:gd name="adj2" fmla="val 27636"/>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253878" y="2415074"/>
              <a:ext cx="3613603" cy="646331"/>
            </a:xfrm>
            <a:prstGeom prst="rect">
              <a:avLst/>
            </a:prstGeom>
          </p:spPr>
          <p:txBody>
            <a:bodyPr wrap="square">
              <a:spAutoFit/>
            </a:bodyPr>
            <a:lstStyle/>
            <a:p>
              <a:pPr lvl="0" algn="just"/>
              <a:r>
                <a:rPr lang="es-PE" dirty="0">
                  <a:solidFill>
                    <a:schemeClr val="accent5">
                      <a:lumMod val="50000"/>
                    </a:schemeClr>
                  </a:solidFill>
                  <a:latin typeface="Roboto"/>
                  <a:ea typeface="Calibri"/>
                  <a:cs typeface="Calibri"/>
                  <a:sym typeface="Calibri"/>
                </a:rPr>
                <a:t>Las aguas servidas desembocan en un río, acequia o canal.</a:t>
              </a:r>
            </a:p>
          </p:txBody>
        </p:sp>
      </p:grpSp>
      <p:pic>
        <p:nvPicPr>
          <p:cNvPr id="10" name="Imagen 9"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775" y="4765363"/>
            <a:ext cx="2802045" cy="1634526"/>
          </a:xfrm>
          <a:prstGeom prst="rect">
            <a:avLst/>
          </a:prstGeom>
        </p:spPr>
      </p:pic>
      <p:sp>
        <p:nvSpPr>
          <p:cNvPr id="14" name="Rectángulo 13"/>
          <p:cNvSpPr/>
          <p:nvPr/>
        </p:nvSpPr>
        <p:spPr>
          <a:xfrm>
            <a:off x="1614899" y="4236336"/>
            <a:ext cx="2771795"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s-PE" dirty="0">
                <a:solidFill>
                  <a:schemeClr val="accent5">
                    <a:lumMod val="50000"/>
                  </a:schemeClr>
                </a:solidFill>
                <a:latin typeface="Roboto"/>
                <a:ea typeface="Calibri"/>
                <a:cs typeface="Calibri"/>
                <a:sym typeface="Calibri"/>
              </a:rPr>
              <a:t>Local Educativo</a:t>
            </a:r>
          </a:p>
        </p:txBody>
      </p:sp>
      <p:pic>
        <p:nvPicPr>
          <p:cNvPr id="15" name="Imagen 14" descr="Recorte de pantall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026" y="4702869"/>
            <a:ext cx="2858203" cy="1612011"/>
          </a:xfrm>
          <a:prstGeom prst="rect">
            <a:avLst/>
          </a:prstGeom>
        </p:spPr>
      </p:pic>
      <p:sp>
        <p:nvSpPr>
          <p:cNvPr id="16" name="Flecha abajo 15"/>
          <p:cNvSpPr/>
          <p:nvPr/>
        </p:nvSpPr>
        <p:spPr>
          <a:xfrm rot="16200000">
            <a:off x="5772711" y="4302290"/>
            <a:ext cx="574943" cy="198572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16"/>
          <p:cNvSpPr/>
          <p:nvPr/>
        </p:nvSpPr>
        <p:spPr>
          <a:xfrm>
            <a:off x="7577231" y="4177427"/>
            <a:ext cx="2771795"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s-PE" dirty="0">
                <a:solidFill>
                  <a:schemeClr val="accent5">
                    <a:lumMod val="50000"/>
                  </a:schemeClr>
                </a:solidFill>
                <a:latin typeface="Roboto"/>
                <a:ea typeface="Calibri"/>
                <a:cs typeface="Calibri"/>
                <a:sym typeface="Calibri"/>
              </a:rPr>
              <a:t>Río</a:t>
            </a:r>
          </a:p>
        </p:txBody>
      </p:sp>
      <p:sp>
        <p:nvSpPr>
          <p:cNvPr id="18" name="Rectángulo 17"/>
          <p:cNvSpPr/>
          <p:nvPr/>
        </p:nvSpPr>
        <p:spPr>
          <a:xfrm>
            <a:off x="4695527" y="5508875"/>
            <a:ext cx="2771795" cy="369332"/>
          </a:xfrm>
          <a:prstGeom prst="rect">
            <a:avLst/>
          </a:prstGeom>
        </p:spPr>
        <p:txBody>
          <a:bodyPr wrap="square">
            <a:spAutoFit/>
          </a:bodyPr>
          <a:lstStyle/>
          <a:p>
            <a:pPr lvl="0" algn="ctr"/>
            <a:r>
              <a:rPr lang="es-PE" dirty="0">
                <a:solidFill>
                  <a:schemeClr val="accent5">
                    <a:lumMod val="50000"/>
                  </a:schemeClr>
                </a:solidFill>
                <a:latin typeface="Roboto"/>
                <a:ea typeface="Calibri"/>
                <a:cs typeface="Calibri"/>
                <a:sym typeface="Calibri"/>
              </a:rPr>
              <a:t>Aguas servidas</a:t>
            </a:r>
          </a:p>
        </p:txBody>
      </p:sp>
      <p:grpSp>
        <p:nvGrpSpPr>
          <p:cNvPr id="20" name="Grupo 19"/>
          <p:cNvGrpSpPr/>
          <p:nvPr/>
        </p:nvGrpSpPr>
        <p:grpSpPr>
          <a:xfrm>
            <a:off x="0" y="109247"/>
            <a:ext cx="4659401" cy="338554"/>
            <a:chOff x="0" y="266003"/>
            <a:chExt cx="4659401" cy="338554"/>
          </a:xfrm>
        </p:grpSpPr>
        <p:sp>
          <p:nvSpPr>
            <p:cNvPr id="21" name="Rectángulo 20"/>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2" name="Rectángulo 2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123048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1080975" y="1393524"/>
            <a:ext cx="4894497" cy="2621274"/>
          </a:xfrm>
          <a:prstGeom prst="rect">
            <a:avLst/>
          </a:prstGeom>
        </p:spPr>
      </p:pic>
      <p:sp>
        <p:nvSpPr>
          <p:cNvPr id="4" name="Título 1"/>
          <p:cNvSpPr>
            <a:spLocks noGrp="1"/>
          </p:cNvSpPr>
          <p:nvPr>
            <p:ph type="title"/>
          </p:nvPr>
        </p:nvSpPr>
        <p:spPr>
          <a:xfrm>
            <a:off x="543718" y="403856"/>
            <a:ext cx="8535206" cy="836444"/>
          </a:xfrm>
        </p:spPr>
        <p:txBody>
          <a:bodyPr>
            <a:normAutofit fontScale="90000"/>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Utiliza pozo séptico/tanque séptico (cal, ceniza y otro)</a:t>
            </a:r>
          </a:p>
        </p:txBody>
      </p:sp>
      <p:sp>
        <p:nvSpPr>
          <p:cNvPr id="13" name="Rectángulo 12"/>
          <p:cNvSpPr/>
          <p:nvPr/>
        </p:nvSpPr>
        <p:spPr>
          <a:xfrm>
            <a:off x="1303758" y="2274809"/>
            <a:ext cx="4184372" cy="330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 name="Grupo 1"/>
          <p:cNvGrpSpPr/>
          <p:nvPr/>
        </p:nvGrpSpPr>
        <p:grpSpPr>
          <a:xfrm>
            <a:off x="5936966" y="1393524"/>
            <a:ext cx="5931184" cy="2187875"/>
            <a:chOff x="5936966" y="1393524"/>
            <a:chExt cx="5246849" cy="2510924"/>
          </a:xfrm>
          <a:effectLst/>
        </p:grpSpPr>
        <p:sp>
          <p:nvSpPr>
            <p:cNvPr id="11" name="Llamada rectangular 10"/>
            <p:cNvSpPr/>
            <p:nvPr/>
          </p:nvSpPr>
          <p:spPr>
            <a:xfrm>
              <a:off x="5936966" y="1393524"/>
              <a:ext cx="5246849" cy="2510924"/>
            </a:xfrm>
            <a:prstGeom prst="wedgeRectCallout">
              <a:avLst>
                <a:gd name="adj1" fmla="val -56358"/>
                <a:gd name="adj2" fmla="val -8673"/>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040479" y="1483357"/>
              <a:ext cx="5039823" cy="2331258"/>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s-PE" dirty="0">
                  <a:solidFill>
                    <a:schemeClr val="accent5">
                      <a:lumMod val="50000"/>
                    </a:schemeClr>
                  </a:solidFill>
                  <a:ea typeface="Calibri"/>
                  <a:cs typeface="Calibri"/>
                  <a:sym typeface="Calibri"/>
                </a:rPr>
                <a:t>Es un tanque de concreto armado que permite recolectar el 100% de las aguas residuales que provienen del local educativo. En ella la parte sólida de las aguas servidas es separada por un proceso de sedimentación llamado “PROCESO SÉPTICO”, se estabiliza la materia orgánica de esta para transformarla en barro inofensivo. Debe de tener mantenimiento periódico.</a:t>
              </a:r>
            </a:p>
          </p:txBody>
        </p:sp>
      </p:grpSp>
      <p:pic>
        <p:nvPicPr>
          <p:cNvPr id="5" name="Imagen 4"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237" y="4168022"/>
            <a:ext cx="3573413" cy="2315482"/>
          </a:xfrm>
          <a:prstGeom prst="rect">
            <a:avLst/>
          </a:prstGeom>
        </p:spPr>
      </p:pic>
      <p:pic>
        <p:nvPicPr>
          <p:cNvPr id="14" name="Imagen 13"/>
          <p:cNvPicPr/>
          <p:nvPr/>
        </p:nvPicPr>
        <p:blipFill rotWithShape="1">
          <a:blip r:embed="rId5">
            <a:extLst>
              <a:ext uri="{28A0092B-C50C-407E-A947-70E740481C1C}">
                <a14:useLocalDpi xmlns:a14="http://schemas.microsoft.com/office/drawing/2010/main" val="0"/>
              </a:ext>
            </a:extLst>
          </a:blip>
          <a:srcRect l="50889" t="29168" r="29130" b="49786"/>
          <a:stretch/>
        </p:blipFill>
        <p:spPr bwMode="auto">
          <a:xfrm>
            <a:off x="6361747" y="3943867"/>
            <a:ext cx="4211003" cy="2539637"/>
          </a:xfrm>
          <a:prstGeom prst="rect">
            <a:avLst/>
          </a:prstGeom>
          <a:ln>
            <a:noFill/>
          </a:ln>
          <a:extLst>
            <a:ext uri="{53640926-AAD7-44D8-BBD7-CCE9431645EC}">
              <a14:shadowObscured xmlns:a14="http://schemas.microsoft.com/office/drawing/2010/main"/>
            </a:ext>
          </a:extLst>
        </p:spPr>
      </p:pic>
      <p:grpSp>
        <p:nvGrpSpPr>
          <p:cNvPr id="15" name="Grupo 14"/>
          <p:cNvGrpSpPr/>
          <p:nvPr/>
        </p:nvGrpSpPr>
        <p:grpSpPr>
          <a:xfrm>
            <a:off x="0" y="109247"/>
            <a:ext cx="4659401" cy="338554"/>
            <a:chOff x="0" y="266003"/>
            <a:chExt cx="4659401" cy="338554"/>
          </a:xfrm>
        </p:grpSpPr>
        <p:sp>
          <p:nvSpPr>
            <p:cNvPr id="16" name="Rectángulo 1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7" name="Rectángulo 1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92898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1036880" y="1923970"/>
            <a:ext cx="6048307" cy="3239203"/>
          </a:xfrm>
          <a:prstGeom prst="rect">
            <a:avLst/>
          </a:prstGeom>
        </p:spPr>
      </p:pic>
      <p:sp>
        <p:nvSpPr>
          <p:cNvPr id="4" name="Título 1"/>
          <p:cNvSpPr>
            <a:spLocks noGrp="1"/>
          </p:cNvSpPr>
          <p:nvPr>
            <p:ph type="title"/>
          </p:nvPr>
        </p:nvSpPr>
        <p:spPr>
          <a:xfrm>
            <a:off x="1036880" y="722978"/>
            <a:ext cx="8535206" cy="836444"/>
          </a:xfrm>
        </p:spPr>
        <p:txBody>
          <a:bodyPr>
            <a:normAutofit fontScale="90000"/>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Utiliza pozo percolador (Sin tratamiento alguno)</a:t>
            </a:r>
          </a:p>
        </p:txBody>
      </p:sp>
      <p:sp>
        <p:nvSpPr>
          <p:cNvPr id="13" name="Rectángulo 12"/>
          <p:cNvSpPr/>
          <p:nvPr/>
        </p:nvSpPr>
        <p:spPr>
          <a:xfrm>
            <a:off x="1389075" y="3438794"/>
            <a:ext cx="3968368" cy="330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 name="Grupo 1"/>
          <p:cNvGrpSpPr/>
          <p:nvPr/>
        </p:nvGrpSpPr>
        <p:grpSpPr>
          <a:xfrm>
            <a:off x="6173486" y="2117844"/>
            <a:ext cx="5447424" cy="1505301"/>
            <a:chOff x="6173486" y="1960184"/>
            <a:chExt cx="5447424" cy="1505301"/>
          </a:xfrm>
        </p:grpSpPr>
        <p:sp>
          <p:nvSpPr>
            <p:cNvPr id="11" name="Llamada rectangular 10"/>
            <p:cNvSpPr/>
            <p:nvPr/>
          </p:nvSpPr>
          <p:spPr>
            <a:xfrm>
              <a:off x="6173486" y="1960184"/>
              <a:ext cx="5447424" cy="1478610"/>
            </a:xfrm>
            <a:prstGeom prst="wedgeRectCallout">
              <a:avLst>
                <a:gd name="adj1" fmla="val -66708"/>
                <a:gd name="adj2" fmla="val 47711"/>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306836" y="1988157"/>
              <a:ext cx="5199363" cy="1477328"/>
            </a:xfrm>
            <a:prstGeom prst="rect">
              <a:avLst/>
            </a:prstGeom>
          </p:spPr>
          <p:txBody>
            <a:bodyPr wrap="square">
              <a:spAutoFit/>
            </a:bodyPr>
            <a:lstStyle/>
            <a:p>
              <a:pPr lvl="0" algn="just"/>
              <a:r>
                <a:rPr lang="es-PE" dirty="0">
                  <a:solidFill>
                    <a:schemeClr val="accent5">
                      <a:lumMod val="50000"/>
                    </a:schemeClr>
                  </a:solidFill>
                  <a:ea typeface="Calibri"/>
                  <a:cs typeface="Calibri"/>
                  <a:sym typeface="Calibri"/>
                </a:rPr>
                <a:t>Consiste en una excavación profunda con diámetro adecuado realizada en el suelo para depositar las aguas residuales provenientes del tanque biodigestor o tanque séptico, y para su consiguiente infiltración en el suelo permeable.</a:t>
              </a:r>
            </a:p>
          </p:txBody>
        </p:sp>
      </p:grpSp>
      <p:pic>
        <p:nvPicPr>
          <p:cNvPr id="14" name="Imagen 13"/>
          <p:cNvPicPr/>
          <p:nvPr/>
        </p:nvPicPr>
        <p:blipFill rotWithShape="1">
          <a:blip r:embed="rId4">
            <a:extLst>
              <a:ext uri="{28A0092B-C50C-407E-A947-70E740481C1C}">
                <a14:useLocalDpi xmlns:a14="http://schemas.microsoft.com/office/drawing/2010/main" val="0"/>
              </a:ext>
            </a:extLst>
          </a:blip>
          <a:srcRect l="3189" t="5912" b="2913"/>
          <a:stretch/>
        </p:blipFill>
        <p:spPr bwMode="auto">
          <a:xfrm>
            <a:off x="7290883" y="3769678"/>
            <a:ext cx="3694334" cy="2478722"/>
          </a:xfrm>
          <a:prstGeom prst="rect">
            <a:avLst/>
          </a:prstGeom>
          <a:noFill/>
          <a:ln>
            <a:noFill/>
          </a:ln>
          <a:extLst>
            <a:ext uri="{53640926-AAD7-44D8-BBD7-CCE9431645EC}">
              <a14:shadowObscured xmlns:a14="http://schemas.microsoft.com/office/drawing/2010/main"/>
            </a:ext>
          </a:extLst>
        </p:spPr>
      </p:pic>
      <p:grpSp>
        <p:nvGrpSpPr>
          <p:cNvPr id="8" name="Grupo 7"/>
          <p:cNvGrpSpPr/>
          <p:nvPr/>
        </p:nvGrpSpPr>
        <p:grpSpPr>
          <a:xfrm>
            <a:off x="0" y="109247"/>
            <a:ext cx="4659401" cy="338554"/>
            <a:chOff x="0" y="266003"/>
            <a:chExt cx="4659401" cy="338554"/>
          </a:xfrm>
        </p:grpSpPr>
        <p:sp>
          <p:nvSpPr>
            <p:cNvPr id="9" name="Rectángulo 8"/>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099579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ipse 18"/>
          <p:cNvSpPr/>
          <p:nvPr/>
        </p:nvSpPr>
        <p:spPr>
          <a:xfrm>
            <a:off x="828810" y="5529796"/>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ítulo 1"/>
          <p:cNvSpPr txBox="1">
            <a:spLocks/>
          </p:cNvSpPr>
          <p:nvPr/>
        </p:nvSpPr>
        <p:spPr>
          <a:xfrm>
            <a:off x="1043281" y="364219"/>
            <a:ext cx="10420838" cy="836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3200" b="1" dirty="0">
                <a:solidFill>
                  <a:srgbClr val="C00000"/>
                </a:solidFill>
                <a:latin typeface="+mn-lt"/>
              </a:rPr>
              <a:t>Estructura de la Ficha Unificada de Infraestructura Educativa</a:t>
            </a:r>
          </a:p>
        </p:txBody>
      </p:sp>
      <p:grpSp>
        <p:nvGrpSpPr>
          <p:cNvPr id="23" name="Grupo 22"/>
          <p:cNvGrpSpPr/>
          <p:nvPr/>
        </p:nvGrpSpPr>
        <p:grpSpPr>
          <a:xfrm>
            <a:off x="3890035" y="1619112"/>
            <a:ext cx="7362512" cy="1129506"/>
            <a:chOff x="3890035" y="1619112"/>
            <a:chExt cx="7362512" cy="1129506"/>
          </a:xfrm>
        </p:grpSpPr>
        <p:sp>
          <p:nvSpPr>
            <p:cNvPr id="6" name="Forma libre 5"/>
            <p:cNvSpPr/>
            <p:nvPr/>
          </p:nvSpPr>
          <p:spPr>
            <a:xfrm>
              <a:off x="4531964" y="1693089"/>
              <a:ext cx="6720583" cy="981551"/>
            </a:xfrm>
            <a:custGeom>
              <a:avLst/>
              <a:gdLst>
                <a:gd name="connsiteX0" fmla="*/ 0 w 5888365"/>
                <a:gd name="connsiteY0" fmla="*/ 0 h 829200"/>
                <a:gd name="connsiteX1" fmla="*/ 5888365 w 5888365"/>
                <a:gd name="connsiteY1" fmla="*/ 0 h 829200"/>
                <a:gd name="connsiteX2" fmla="*/ 5888365 w 5888365"/>
                <a:gd name="connsiteY2" fmla="*/ 829200 h 829200"/>
                <a:gd name="connsiteX3" fmla="*/ 0 w 5888365"/>
                <a:gd name="connsiteY3" fmla="*/ 829200 h 829200"/>
                <a:gd name="connsiteX4" fmla="*/ 0 w 5888365"/>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365" h="829200">
                  <a:moveTo>
                    <a:pt x="0" y="0"/>
                  </a:moveTo>
                  <a:lnTo>
                    <a:pt x="5888365" y="0"/>
                  </a:lnTo>
                  <a:lnTo>
                    <a:pt x="5888365" y="829200"/>
                  </a:lnTo>
                  <a:lnTo>
                    <a:pt x="0" y="829200"/>
                  </a:lnTo>
                  <a:lnTo>
                    <a:pt x="0" y="0"/>
                  </a:lnTo>
                  <a:close/>
                </a:path>
              </a:pathLst>
            </a:custGeom>
            <a:solidFill>
              <a:srgbClr val="01489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58178" tIns="40640" rIns="40640" bIns="40640" numCol="1" spcCol="1270" anchor="ctr" anchorCtr="0">
              <a:noAutofit/>
            </a:bodyPr>
            <a:lstStyle/>
            <a:p>
              <a:endParaRPr lang="es-PE" sz="2000" dirty="0">
                <a:solidFill>
                  <a:schemeClr val="bg1"/>
                </a:solidFill>
              </a:endParaRPr>
            </a:p>
            <a:p>
              <a:pPr marR="1898015" algn="just">
                <a:spcBef>
                  <a:spcPts val="600"/>
                </a:spcBef>
                <a:spcAft>
                  <a:spcPts val="0"/>
                </a:spcAft>
              </a:pPr>
              <a:r>
                <a:rPr lang="es-ES" sz="2000" b="1" dirty="0">
                  <a:solidFill>
                    <a:schemeClr val="bg1"/>
                  </a:solidFill>
                  <a:ea typeface="Calibri" panose="020F0502020204030204" pitchFamily="34" charset="0"/>
                  <a:cs typeface="Lucida Sans Unicode" panose="020B0602030504020204" pitchFamily="34" charset="0"/>
                </a:rPr>
                <a:t>Información específica por edificación</a:t>
              </a:r>
            </a:p>
            <a:p>
              <a:endParaRPr lang="es-PE" sz="2000" dirty="0">
                <a:solidFill>
                  <a:schemeClr val="bg1"/>
                </a:solidFill>
              </a:endParaRPr>
            </a:p>
          </p:txBody>
        </p:sp>
        <p:sp>
          <p:nvSpPr>
            <p:cNvPr id="7" name="Elipse 6"/>
            <p:cNvSpPr/>
            <p:nvPr/>
          </p:nvSpPr>
          <p:spPr>
            <a:xfrm>
              <a:off x="3890035" y="1619112"/>
              <a:ext cx="1232647" cy="1129506"/>
            </a:xfrm>
            <a:prstGeom prst="ellipse">
              <a:avLst/>
            </a:prstGeom>
            <a:solidFill>
              <a:schemeClr val="bg1"/>
            </a:solidFill>
            <a:ln w="38100">
              <a:solidFill>
                <a:srgbClr val="01489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dirty="0">
                <a:solidFill>
                  <a:schemeClr val="accent5">
                    <a:lumMod val="75000"/>
                  </a:schemeClr>
                </a:solidFill>
              </a:endParaRPr>
            </a:p>
          </p:txBody>
        </p:sp>
        <p:sp>
          <p:nvSpPr>
            <p:cNvPr id="15" name="Rectángulo 14"/>
            <p:cNvSpPr/>
            <p:nvPr/>
          </p:nvSpPr>
          <p:spPr>
            <a:xfrm>
              <a:off x="3968607" y="1801372"/>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Capítulo400</a:t>
              </a:r>
              <a:endParaRPr lang="es-PE" sz="2000" b="1" dirty="0">
                <a:solidFill>
                  <a:schemeClr val="accent5">
                    <a:lumMod val="50000"/>
                  </a:schemeClr>
                </a:solidFill>
              </a:endParaRPr>
            </a:p>
          </p:txBody>
        </p:sp>
      </p:grpSp>
      <p:pic>
        <p:nvPicPr>
          <p:cNvPr id="18" name="Imagen 17"/>
          <p:cNvPicPr>
            <a:picLocks noChangeAspect="1"/>
          </p:cNvPicPr>
          <p:nvPr/>
        </p:nvPicPr>
        <p:blipFill>
          <a:blip r:embed="rId2"/>
          <a:stretch>
            <a:fillRect/>
          </a:stretch>
        </p:blipFill>
        <p:spPr>
          <a:xfrm>
            <a:off x="1407534" y="1086683"/>
            <a:ext cx="2109399" cy="5175953"/>
          </a:xfrm>
          <a:prstGeom prst="rect">
            <a:avLst/>
          </a:prstGeom>
        </p:spPr>
      </p:pic>
      <p:grpSp>
        <p:nvGrpSpPr>
          <p:cNvPr id="5" name="Grupo 4"/>
          <p:cNvGrpSpPr/>
          <p:nvPr/>
        </p:nvGrpSpPr>
        <p:grpSpPr>
          <a:xfrm>
            <a:off x="3890035" y="3077365"/>
            <a:ext cx="9029596" cy="1203536"/>
            <a:chOff x="3823862" y="3153275"/>
            <a:chExt cx="9029596" cy="1203536"/>
          </a:xfrm>
        </p:grpSpPr>
        <p:grpSp>
          <p:nvGrpSpPr>
            <p:cNvPr id="24" name="Grupo 23"/>
            <p:cNvGrpSpPr/>
            <p:nvPr/>
          </p:nvGrpSpPr>
          <p:grpSpPr>
            <a:xfrm>
              <a:off x="3823862" y="3153275"/>
              <a:ext cx="7316300" cy="1203536"/>
              <a:chOff x="3922397" y="3153275"/>
              <a:chExt cx="7316300" cy="1203536"/>
            </a:xfrm>
          </p:grpSpPr>
          <p:sp>
            <p:nvSpPr>
              <p:cNvPr id="9" name="Forma libre 8"/>
              <p:cNvSpPr/>
              <p:nvPr/>
            </p:nvSpPr>
            <p:spPr>
              <a:xfrm>
                <a:off x="4531964" y="3153275"/>
                <a:ext cx="6706733" cy="1203536"/>
              </a:xfrm>
              <a:custGeom>
                <a:avLst/>
                <a:gdLst>
                  <a:gd name="connsiteX0" fmla="*/ 0 w 5586950"/>
                  <a:gd name="connsiteY0" fmla="*/ 0 h 829200"/>
                  <a:gd name="connsiteX1" fmla="*/ 5586950 w 5586950"/>
                  <a:gd name="connsiteY1" fmla="*/ 0 h 829200"/>
                  <a:gd name="connsiteX2" fmla="*/ 5586950 w 5586950"/>
                  <a:gd name="connsiteY2" fmla="*/ 829200 h 829200"/>
                  <a:gd name="connsiteX3" fmla="*/ 0 w 5586950"/>
                  <a:gd name="connsiteY3" fmla="*/ 829200 h 829200"/>
                  <a:gd name="connsiteX4" fmla="*/ 0 w 5586950"/>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950" h="829200">
                    <a:moveTo>
                      <a:pt x="0" y="0"/>
                    </a:moveTo>
                    <a:lnTo>
                      <a:pt x="5586950" y="0"/>
                    </a:lnTo>
                    <a:lnTo>
                      <a:pt x="5586950" y="829200"/>
                    </a:lnTo>
                    <a:lnTo>
                      <a:pt x="0" y="829200"/>
                    </a:lnTo>
                    <a:lnTo>
                      <a:pt x="0" y="0"/>
                    </a:lnTo>
                    <a:close/>
                  </a:path>
                </a:pathLst>
              </a:custGeom>
              <a:solidFill>
                <a:srgbClr val="C00000"/>
              </a:solidFill>
            </p:spPr>
            <p:style>
              <a:lnRef idx="2">
                <a:schemeClr val="lt1">
                  <a:hueOff val="0"/>
                  <a:satOff val="0"/>
                  <a:lumOff val="0"/>
                  <a:alphaOff val="0"/>
                </a:schemeClr>
              </a:lnRef>
              <a:fillRef idx="1">
                <a:schemeClr val="accent5">
                  <a:hueOff val="2161792"/>
                  <a:satOff val="-21085"/>
                  <a:lumOff val="-10196"/>
                  <a:alphaOff val="0"/>
                </a:schemeClr>
              </a:fillRef>
              <a:effectRef idx="0">
                <a:schemeClr val="accent5">
                  <a:hueOff val="2161792"/>
                  <a:satOff val="-21085"/>
                  <a:lumOff val="-10196"/>
                  <a:alphaOff val="0"/>
                </a:schemeClr>
              </a:effectRef>
              <a:fontRef idx="minor">
                <a:schemeClr val="lt1"/>
              </a:fontRef>
            </p:style>
            <p:txBody>
              <a:bodyPr spcFirstLastPara="0" vert="horz" wrap="square" lIns="658178" tIns="40640" rIns="40640" bIns="40640" numCol="1" spcCol="1270" anchor="ctr" anchorCtr="0">
                <a:noAutofit/>
              </a:bodyPr>
              <a:lstStyle/>
              <a:p>
                <a:pPr marR="1898015" algn="just">
                  <a:lnSpc>
                    <a:spcPct val="119000"/>
                  </a:lnSpc>
                  <a:spcBef>
                    <a:spcPts val="600"/>
                  </a:spcBef>
                  <a:spcAft>
                    <a:spcPts val="0"/>
                  </a:spcAft>
                </a:pPr>
                <a:endParaRPr lang="es-ES" b="1" dirty="0">
                  <a:solidFill>
                    <a:schemeClr val="bg1"/>
                  </a:solidFill>
                  <a:ea typeface="Calibri" panose="020F0502020204030204" pitchFamily="34" charset="0"/>
                  <a:cs typeface="Lucida Sans Unicode" panose="020B0602030504020204" pitchFamily="34" charset="0"/>
                </a:endParaRPr>
              </a:p>
            </p:txBody>
          </p:sp>
          <p:sp>
            <p:nvSpPr>
              <p:cNvPr id="11" name="Elipse 10"/>
              <p:cNvSpPr/>
              <p:nvPr/>
            </p:nvSpPr>
            <p:spPr>
              <a:xfrm>
                <a:off x="3922397" y="3166232"/>
                <a:ext cx="1200285" cy="1190578"/>
              </a:xfrm>
              <a:prstGeom prst="ellipse">
                <a:avLst/>
              </a:prstGeom>
              <a:solidFill>
                <a:schemeClr val="bg1"/>
              </a:solidFill>
              <a:ln w="3810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6" name="Rectángulo 15"/>
              <p:cNvSpPr/>
              <p:nvPr/>
            </p:nvSpPr>
            <p:spPr>
              <a:xfrm>
                <a:off x="3956648" y="3358947"/>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Capítulo500</a:t>
                </a:r>
                <a:endParaRPr lang="es-PE" sz="2000" b="1" dirty="0">
                  <a:solidFill>
                    <a:schemeClr val="accent5">
                      <a:lumMod val="50000"/>
                    </a:schemeClr>
                  </a:solidFill>
                </a:endParaRPr>
              </a:p>
            </p:txBody>
          </p:sp>
        </p:grpSp>
        <p:sp>
          <p:nvSpPr>
            <p:cNvPr id="2" name="Rectángulo 1"/>
            <p:cNvSpPr/>
            <p:nvPr/>
          </p:nvSpPr>
          <p:spPr>
            <a:xfrm>
              <a:off x="5058398" y="3384612"/>
              <a:ext cx="7795060" cy="707886"/>
            </a:xfrm>
            <a:prstGeom prst="rect">
              <a:avLst/>
            </a:prstGeom>
          </p:spPr>
          <p:txBody>
            <a:bodyPr wrap="square">
              <a:spAutoFit/>
            </a:bodyPr>
            <a:lstStyle/>
            <a:p>
              <a:pPr marR="1898015">
                <a:spcBef>
                  <a:spcPts val="600"/>
                </a:spcBef>
                <a:spcAft>
                  <a:spcPts val="0"/>
                </a:spcAft>
              </a:pPr>
              <a:r>
                <a:rPr lang="es-ES" sz="2000" b="1" dirty="0">
                  <a:solidFill>
                    <a:schemeClr val="bg1"/>
                  </a:solidFill>
                  <a:ea typeface="Calibri" panose="020F0502020204030204" pitchFamily="34" charset="0"/>
                  <a:cs typeface="Lucida Sans Unicode" panose="020B0602030504020204" pitchFamily="34" charset="0"/>
                </a:rPr>
                <a:t>Características de las aulas o espacios acondicionados como aulas</a:t>
              </a:r>
            </a:p>
          </p:txBody>
        </p:sp>
      </p:grpSp>
      <p:grpSp>
        <p:nvGrpSpPr>
          <p:cNvPr id="8" name="Grupo 7"/>
          <p:cNvGrpSpPr/>
          <p:nvPr/>
        </p:nvGrpSpPr>
        <p:grpSpPr>
          <a:xfrm>
            <a:off x="3823862" y="4588147"/>
            <a:ext cx="8109613" cy="1237199"/>
            <a:chOff x="3823862" y="4630213"/>
            <a:chExt cx="8109613" cy="1237199"/>
          </a:xfrm>
        </p:grpSpPr>
        <p:grpSp>
          <p:nvGrpSpPr>
            <p:cNvPr id="25" name="Grupo 24"/>
            <p:cNvGrpSpPr/>
            <p:nvPr/>
          </p:nvGrpSpPr>
          <p:grpSpPr>
            <a:xfrm>
              <a:off x="3823862" y="4630213"/>
              <a:ext cx="7333328" cy="1237199"/>
              <a:chOff x="3890035" y="4666800"/>
              <a:chExt cx="7333328" cy="1237199"/>
            </a:xfrm>
          </p:grpSpPr>
          <p:sp>
            <p:nvSpPr>
              <p:cNvPr id="10" name="Forma libre 9"/>
              <p:cNvSpPr/>
              <p:nvPr/>
            </p:nvSpPr>
            <p:spPr>
              <a:xfrm>
                <a:off x="4506359" y="4830966"/>
                <a:ext cx="6717004" cy="908866"/>
              </a:xfrm>
              <a:custGeom>
                <a:avLst/>
                <a:gdLst>
                  <a:gd name="connsiteX0" fmla="*/ 0 w 5888365"/>
                  <a:gd name="connsiteY0" fmla="*/ 0 h 829200"/>
                  <a:gd name="connsiteX1" fmla="*/ 5888365 w 5888365"/>
                  <a:gd name="connsiteY1" fmla="*/ 0 h 829200"/>
                  <a:gd name="connsiteX2" fmla="*/ 5888365 w 5888365"/>
                  <a:gd name="connsiteY2" fmla="*/ 829200 h 829200"/>
                  <a:gd name="connsiteX3" fmla="*/ 0 w 5888365"/>
                  <a:gd name="connsiteY3" fmla="*/ 829200 h 829200"/>
                  <a:gd name="connsiteX4" fmla="*/ 0 w 5888365"/>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365" h="829200">
                    <a:moveTo>
                      <a:pt x="0" y="0"/>
                    </a:moveTo>
                    <a:lnTo>
                      <a:pt x="5888365" y="0"/>
                    </a:lnTo>
                    <a:lnTo>
                      <a:pt x="5888365" y="829200"/>
                    </a:lnTo>
                    <a:lnTo>
                      <a:pt x="0" y="829200"/>
                    </a:lnTo>
                    <a:lnTo>
                      <a:pt x="0" y="0"/>
                    </a:lnTo>
                    <a:close/>
                  </a:path>
                </a:pathLst>
              </a:custGeom>
              <a:solidFill>
                <a:srgbClr val="FAB900"/>
              </a:solidFill>
            </p:spPr>
            <p:style>
              <a:lnRef idx="2">
                <a:schemeClr val="lt1">
                  <a:hueOff val="0"/>
                  <a:satOff val="0"/>
                  <a:lumOff val="0"/>
                  <a:alphaOff val="0"/>
                </a:schemeClr>
              </a:lnRef>
              <a:fillRef idx="1">
                <a:schemeClr val="accent5">
                  <a:hueOff val="4323584"/>
                  <a:satOff val="-42169"/>
                  <a:lumOff val="-20392"/>
                  <a:alphaOff val="0"/>
                </a:schemeClr>
              </a:fillRef>
              <a:effectRef idx="0">
                <a:schemeClr val="accent5">
                  <a:hueOff val="4323584"/>
                  <a:satOff val="-42169"/>
                  <a:lumOff val="-20392"/>
                  <a:alphaOff val="0"/>
                </a:schemeClr>
              </a:effectRef>
              <a:fontRef idx="minor">
                <a:schemeClr val="lt1"/>
              </a:fontRef>
            </p:style>
            <p:txBody>
              <a:bodyPr spcFirstLastPara="0" vert="horz" wrap="square" lIns="658178" tIns="40640" rIns="40640" bIns="40640" numCol="1" spcCol="1270" anchor="ctr" anchorCtr="0">
                <a:noAutofit/>
              </a:bodyPr>
              <a:lstStyle/>
              <a:p>
                <a:pPr marR="1898015">
                  <a:spcBef>
                    <a:spcPts val="600"/>
                  </a:spcBef>
                  <a:spcAft>
                    <a:spcPts val="0"/>
                  </a:spcAft>
                </a:pPr>
                <a:endParaRPr lang="es-ES" b="1" dirty="0">
                  <a:solidFill>
                    <a:srgbClr val="FF0000"/>
                  </a:solidFill>
                  <a:ea typeface="Calibri" panose="020F0502020204030204" pitchFamily="34" charset="0"/>
                  <a:cs typeface="Lucida Sans Unicode" panose="020B0602030504020204" pitchFamily="34" charset="0"/>
                </a:endParaRPr>
              </a:p>
            </p:txBody>
          </p:sp>
          <p:sp>
            <p:nvSpPr>
              <p:cNvPr id="12" name="Elipse 11"/>
              <p:cNvSpPr/>
              <p:nvPr/>
            </p:nvSpPr>
            <p:spPr>
              <a:xfrm>
                <a:off x="3890035" y="4666800"/>
                <a:ext cx="1232648" cy="1237199"/>
              </a:xfrm>
              <a:prstGeom prst="ellipse">
                <a:avLst/>
              </a:prstGeom>
              <a:solidFill>
                <a:schemeClr val="bg1"/>
              </a:solidFill>
              <a:ln w="381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7" name="Rectángulo 16"/>
              <p:cNvSpPr/>
              <p:nvPr/>
            </p:nvSpPr>
            <p:spPr>
              <a:xfrm>
                <a:off x="3968608" y="4888513"/>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Capítulo600</a:t>
                </a:r>
                <a:endParaRPr lang="es-PE" sz="2000" b="1" dirty="0">
                  <a:solidFill>
                    <a:schemeClr val="accent5">
                      <a:lumMod val="50000"/>
                    </a:schemeClr>
                  </a:solidFill>
                </a:endParaRPr>
              </a:p>
            </p:txBody>
          </p:sp>
        </p:grpSp>
        <p:sp>
          <p:nvSpPr>
            <p:cNvPr id="3" name="Rectángulo 2"/>
            <p:cNvSpPr/>
            <p:nvPr/>
          </p:nvSpPr>
          <p:spPr>
            <a:xfrm>
              <a:off x="5115722" y="5053915"/>
              <a:ext cx="6817753" cy="6243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s-ES" sz="2000" b="1" dirty="0">
                  <a:solidFill>
                    <a:schemeClr val="bg1"/>
                  </a:solidFill>
                  <a:ea typeface="Calibri" panose="020F0502020204030204" pitchFamily="34" charset="0"/>
                  <a:cs typeface="Lucida Sans Unicode" panose="020B0602030504020204" pitchFamily="34" charset="0"/>
                </a:rPr>
                <a:t>Características del resto de espacios educativos y espacios administrativos.</a:t>
              </a:r>
            </a:p>
            <a:p>
              <a:endParaRPr lang="es-PE" dirty="0">
                <a:solidFill>
                  <a:schemeClr val="bg1"/>
                </a:solidFill>
              </a:endParaRPr>
            </a:p>
          </p:txBody>
        </p:sp>
      </p:grpSp>
      <p:grpSp>
        <p:nvGrpSpPr>
          <p:cNvPr id="27" name="Grupo 26"/>
          <p:cNvGrpSpPr/>
          <p:nvPr/>
        </p:nvGrpSpPr>
        <p:grpSpPr>
          <a:xfrm>
            <a:off x="0" y="109247"/>
            <a:ext cx="4659401" cy="338554"/>
            <a:chOff x="0" y="266003"/>
            <a:chExt cx="4659401" cy="338554"/>
          </a:xfrm>
        </p:grpSpPr>
        <p:sp>
          <p:nvSpPr>
            <p:cNvPr id="28" name="Rectángulo 27"/>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9" name="Rectángulo 28"/>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678395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1036880" y="1923970"/>
            <a:ext cx="6048307" cy="3239203"/>
          </a:xfrm>
          <a:prstGeom prst="rect">
            <a:avLst/>
          </a:prstGeom>
        </p:spPr>
      </p:pic>
      <p:sp>
        <p:nvSpPr>
          <p:cNvPr id="4" name="Título 1"/>
          <p:cNvSpPr>
            <a:spLocks noGrp="1"/>
          </p:cNvSpPr>
          <p:nvPr>
            <p:ph type="title"/>
          </p:nvPr>
        </p:nvSpPr>
        <p:spPr>
          <a:xfrm>
            <a:off x="1036880" y="837939"/>
            <a:ext cx="8535206" cy="836444"/>
          </a:xfrm>
        </p:spPr>
        <p:txBody>
          <a:bodyPr>
            <a:normAutofit fontScale="90000"/>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Utiliza zanja filtrante</a:t>
            </a:r>
          </a:p>
        </p:txBody>
      </p:sp>
      <p:sp>
        <p:nvSpPr>
          <p:cNvPr id="13" name="Rectángulo 12"/>
          <p:cNvSpPr/>
          <p:nvPr/>
        </p:nvSpPr>
        <p:spPr>
          <a:xfrm>
            <a:off x="1484325" y="3769678"/>
            <a:ext cx="3968368" cy="330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 name="Grupo 2"/>
          <p:cNvGrpSpPr/>
          <p:nvPr/>
        </p:nvGrpSpPr>
        <p:grpSpPr>
          <a:xfrm>
            <a:off x="6173486" y="2038270"/>
            <a:ext cx="5447424" cy="1924572"/>
            <a:chOff x="6173486" y="2038270"/>
            <a:chExt cx="5447424" cy="1924572"/>
          </a:xfrm>
        </p:grpSpPr>
        <p:sp>
          <p:nvSpPr>
            <p:cNvPr id="11" name="Llamada rectangular 10"/>
            <p:cNvSpPr/>
            <p:nvPr/>
          </p:nvSpPr>
          <p:spPr>
            <a:xfrm>
              <a:off x="6173486" y="2038270"/>
              <a:ext cx="5447424" cy="1924572"/>
            </a:xfrm>
            <a:prstGeom prst="wedgeRectCallout">
              <a:avLst>
                <a:gd name="adj1" fmla="val -67890"/>
                <a:gd name="adj2" fmla="val 4520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306836" y="2066243"/>
              <a:ext cx="5199363" cy="1754326"/>
            </a:xfrm>
            <a:prstGeom prst="rect">
              <a:avLst/>
            </a:prstGeom>
          </p:spPr>
          <p:txBody>
            <a:bodyPr wrap="square">
              <a:spAutoFit/>
            </a:bodyPr>
            <a:lstStyle/>
            <a:p>
              <a:pPr lvl="0" algn="just"/>
              <a:r>
                <a:rPr lang="es-PE" dirty="0">
                  <a:solidFill>
                    <a:schemeClr val="accent5">
                      <a:lumMod val="50000"/>
                    </a:schemeClr>
                  </a:solidFill>
                  <a:ea typeface="Calibri"/>
                  <a:cs typeface="Calibri"/>
                  <a:sym typeface="Calibri"/>
                </a:rPr>
                <a:t>Son zanjas de poca profundidad </a:t>
              </a:r>
              <a:r>
                <a:rPr lang="es-ES" dirty="0">
                  <a:solidFill>
                    <a:schemeClr val="accent5">
                      <a:lumMod val="50000"/>
                    </a:schemeClr>
                  </a:solidFill>
                </a:rPr>
                <a:t>(&lt; 1 m) y anchura (0,4-0,8 m), excavadas en el terreno, que recogen y distribuyen las aguas residuales </a:t>
              </a:r>
              <a:r>
                <a:rPr lang="es-ES" dirty="0" err="1">
                  <a:solidFill>
                    <a:schemeClr val="accent5">
                      <a:lumMod val="50000"/>
                    </a:schemeClr>
                  </a:solidFill>
                </a:rPr>
                <a:t>pretratadas</a:t>
              </a:r>
              <a:r>
                <a:rPr lang="es-ES" dirty="0">
                  <a:solidFill>
                    <a:schemeClr val="accent5">
                      <a:lumMod val="50000"/>
                    </a:schemeClr>
                  </a:solidFill>
                </a:rPr>
                <a:t> (Tanque séptico o biodigestor), a través de una tubería de drenaje, colocada sobre un lecho de arena y cubierta de grava.</a:t>
              </a:r>
              <a:endParaRPr lang="es-PE" dirty="0">
                <a:solidFill>
                  <a:schemeClr val="accent5">
                    <a:lumMod val="50000"/>
                  </a:schemeClr>
                </a:solidFill>
                <a:ea typeface="Calibri"/>
                <a:cs typeface="Calibri"/>
                <a:sym typeface="Calibri"/>
              </a:endParaRPr>
            </a:p>
          </p:txBody>
        </p:sp>
      </p:grpSp>
      <p:pic>
        <p:nvPicPr>
          <p:cNvPr id="2" name="Imagen 1"/>
          <p:cNvPicPr>
            <a:picLocks noChangeAspect="1"/>
          </p:cNvPicPr>
          <p:nvPr/>
        </p:nvPicPr>
        <p:blipFill>
          <a:blip r:embed="rId4"/>
          <a:stretch>
            <a:fillRect/>
          </a:stretch>
        </p:blipFill>
        <p:spPr>
          <a:xfrm>
            <a:off x="7277309" y="4100562"/>
            <a:ext cx="4228890" cy="1971576"/>
          </a:xfrm>
          <a:prstGeom prst="rect">
            <a:avLst/>
          </a:prstGeom>
        </p:spPr>
      </p:pic>
      <p:grpSp>
        <p:nvGrpSpPr>
          <p:cNvPr id="8" name="Grupo 7"/>
          <p:cNvGrpSpPr/>
          <p:nvPr/>
        </p:nvGrpSpPr>
        <p:grpSpPr>
          <a:xfrm>
            <a:off x="0" y="109247"/>
            <a:ext cx="4659401" cy="338554"/>
            <a:chOff x="0" y="266003"/>
            <a:chExt cx="4659401" cy="338554"/>
          </a:xfrm>
        </p:grpSpPr>
        <p:sp>
          <p:nvSpPr>
            <p:cNvPr id="9" name="Rectángulo 8"/>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4" name="Rectángulo 13"/>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514186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1036880" y="2085293"/>
            <a:ext cx="6048307" cy="3363007"/>
          </a:xfrm>
          <a:prstGeom prst="rect">
            <a:avLst/>
          </a:prstGeom>
        </p:spPr>
      </p:pic>
      <p:sp>
        <p:nvSpPr>
          <p:cNvPr id="4" name="Título 1"/>
          <p:cNvSpPr>
            <a:spLocks noGrp="1"/>
          </p:cNvSpPr>
          <p:nvPr>
            <p:ph type="title"/>
          </p:nvPr>
        </p:nvSpPr>
        <p:spPr>
          <a:xfrm>
            <a:off x="1036880" y="848325"/>
            <a:ext cx="8535206" cy="836444"/>
          </a:xfrm>
        </p:spPr>
        <p:txBody>
          <a:bodyPr>
            <a:normAutofit fontScale="90000"/>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Utiliza zanja filtrante</a:t>
            </a:r>
          </a:p>
        </p:txBody>
      </p:sp>
      <p:sp>
        <p:nvSpPr>
          <p:cNvPr id="13" name="Rectángulo 12"/>
          <p:cNvSpPr/>
          <p:nvPr/>
        </p:nvSpPr>
        <p:spPr>
          <a:xfrm>
            <a:off x="1469465" y="4316311"/>
            <a:ext cx="3968368" cy="330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 name="Grupo 1"/>
          <p:cNvGrpSpPr/>
          <p:nvPr/>
        </p:nvGrpSpPr>
        <p:grpSpPr>
          <a:xfrm>
            <a:off x="6173485" y="4049598"/>
            <a:ext cx="5447424" cy="2434146"/>
            <a:chOff x="6173485" y="4049598"/>
            <a:chExt cx="5447424" cy="2434146"/>
          </a:xfrm>
        </p:grpSpPr>
        <p:sp>
          <p:nvSpPr>
            <p:cNvPr id="11" name="Llamada rectangular 10"/>
            <p:cNvSpPr/>
            <p:nvPr/>
          </p:nvSpPr>
          <p:spPr>
            <a:xfrm>
              <a:off x="6173485" y="4049598"/>
              <a:ext cx="5447424" cy="2333195"/>
            </a:xfrm>
            <a:prstGeom prst="wedgeRectCallout">
              <a:avLst>
                <a:gd name="adj1" fmla="val -64043"/>
                <a:gd name="adj2" fmla="val -31610"/>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297515" y="4175420"/>
              <a:ext cx="5199363" cy="2308324"/>
            </a:xfrm>
            <a:prstGeom prst="rect">
              <a:avLst/>
            </a:prstGeom>
          </p:spPr>
          <p:txBody>
            <a:bodyPr wrap="square">
              <a:spAutoFit/>
            </a:bodyPr>
            <a:lstStyle/>
            <a:p>
              <a:pPr lvl="0" algn="just"/>
              <a:r>
                <a:rPr lang="es-PE" dirty="0">
                  <a:solidFill>
                    <a:schemeClr val="accent5">
                      <a:lumMod val="50000"/>
                    </a:schemeClr>
                  </a:solidFill>
                </a:rPr>
                <a:t>Según la RM N° 192-2018-VIVIENDA, lo define como “Tanque séptico mejorado”.</a:t>
              </a:r>
            </a:p>
            <a:p>
              <a:pPr algn="just"/>
              <a:r>
                <a:rPr lang="es-PE" dirty="0">
                  <a:solidFill>
                    <a:schemeClr val="accent5">
                      <a:lumMod val="50000"/>
                    </a:schemeClr>
                  </a:solidFill>
                </a:rPr>
                <a:t>Un tanque séptico mejorado es un tanque de material prefabricado resistente, liviano e impermeable del tipo </a:t>
              </a:r>
              <a:r>
                <a:rPr lang="es-PE" b="1" u="sng" dirty="0">
                  <a:solidFill>
                    <a:schemeClr val="accent5">
                      <a:lumMod val="50000"/>
                    </a:schemeClr>
                  </a:solidFill>
                </a:rPr>
                <a:t>biodigestor </a:t>
              </a:r>
              <a:r>
                <a:rPr lang="es-PE" dirty="0">
                  <a:solidFill>
                    <a:schemeClr val="accent5">
                      <a:lumMod val="50000"/>
                    </a:schemeClr>
                  </a:solidFill>
                </a:rPr>
                <a:t>y tiene la misma función de un tanque séptico. Se utiliza cuando la IE no cuenta con conexión a desagüe a la red pública.</a:t>
              </a:r>
            </a:p>
            <a:p>
              <a:pPr lvl="0" algn="just"/>
              <a:endParaRPr lang="es-PE" dirty="0">
                <a:solidFill>
                  <a:schemeClr val="accent5">
                    <a:lumMod val="50000"/>
                  </a:schemeClr>
                </a:solidFill>
                <a:ea typeface="Calibri"/>
                <a:cs typeface="Calibri"/>
                <a:sym typeface="Calibri"/>
              </a:endParaRPr>
            </a:p>
          </p:txBody>
        </p:sp>
      </p:grpSp>
      <p:pic>
        <p:nvPicPr>
          <p:cNvPr id="3" name="Imagen 2"/>
          <p:cNvPicPr>
            <a:picLocks noChangeAspect="1"/>
          </p:cNvPicPr>
          <p:nvPr/>
        </p:nvPicPr>
        <p:blipFill>
          <a:blip r:embed="rId4"/>
          <a:stretch>
            <a:fillRect/>
          </a:stretch>
        </p:blipFill>
        <p:spPr>
          <a:xfrm>
            <a:off x="7332193" y="1058171"/>
            <a:ext cx="4041710" cy="2708625"/>
          </a:xfrm>
          <a:prstGeom prst="rect">
            <a:avLst/>
          </a:prstGeom>
        </p:spPr>
      </p:pic>
      <p:grpSp>
        <p:nvGrpSpPr>
          <p:cNvPr id="8" name="Grupo 7"/>
          <p:cNvGrpSpPr/>
          <p:nvPr/>
        </p:nvGrpSpPr>
        <p:grpSpPr>
          <a:xfrm>
            <a:off x="0" y="109247"/>
            <a:ext cx="4659401" cy="338554"/>
            <a:chOff x="0" y="266003"/>
            <a:chExt cx="4659401" cy="338554"/>
          </a:xfrm>
        </p:grpSpPr>
        <p:sp>
          <p:nvSpPr>
            <p:cNvPr id="9" name="Rectángulo 8"/>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4" name="Rectángulo 13"/>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98688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1036880" y="2368108"/>
            <a:ext cx="6245482" cy="3344801"/>
          </a:xfrm>
          <a:prstGeom prst="rect">
            <a:avLst/>
          </a:prstGeom>
        </p:spPr>
      </p:pic>
      <p:sp>
        <p:nvSpPr>
          <p:cNvPr id="4" name="Título 1"/>
          <p:cNvSpPr>
            <a:spLocks noGrp="1"/>
          </p:cNvSpPr>
          <p:nvPr>
            <p:ph type="title"/>
          </p:nvPr>
        </p:nvSpPr>
        <p:spPr>
          <a:xfrm>
            <a:off x="1036880" y="944351"/>
            <a:ext cx="8535206" cy="836444"/>
          </a:xfrm>
        </p:spPr>
        <p:txBody>
          <a:bodyPr>
            <a:normAutofit fontScale="90000"/>
          </a:bodyPr>
          <a:lstStyle/>
          <a:p>
            <a:r>
              <a:rPr lang="es-PE" sz="3200" b="1" dirty="0">
                <a:solidFill>
                  <a:srgbClr val="C00000"/>
                </a:solidFill>
                <a:latin typeface="+mn-lt"/>
              </a:rPr>
              <a:t>Servicio de desagüe</a:t>
            </a:r>
            <a:br>
              <a:rPr lang="es-PE" sz="3200" b="1" dirty="0">
                <a:solidFill>
                  <a:srgbClr val="C00000"/>
                </a:solidFill>
                <a:latin typeface="+mn-lt"/>
              </a:rPr>
            </a:br>
            <a:r>
              <a:rPr lang="es-PE" sz="3200" b="1" dirty="0">
                <a:solidFill>
                  <a:srgbClr val="C00000"/>
                </a:solidFill>
                <a:latin typeface="+mn-lt"/>
              </a:rPr>
              <a:t>Utiliza pozo sin tratamiento alguno</a:t>
            </a:r>
          </a:p>
        </p:txBody>
      </p:sp>
      <p:sp>
        <p:nvSpPr>
          <p:cNvPr id="13" name="Rectángulo 12"/>
          <p:cNvSpPr/>
          <p:nvPr/>
        </p:nvSpPr>
        <p:spPr>
          <a:xfrm>
            <a:off x="1564715" y="4942652"/>
            <a:ext cx="3968368" cy="330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 name="Grupo 2"/>
          <p:cNvGrpSpPr/>
          <p:nvPr/>
        </p:nvGrpSpPr>
        <p:grpSpPr>
          <a:xfrm>
            <a:off x="6268328" y="4713935"/>
            <a:ext cx="5246849" cy="1298362"/>
            <a:chOff x="6058778" y="2377118"/>
            <a:chExt cx="5246849" cy="1008961"/>
          </a:xfrm>
          <a:effectLst/>
        </p:grpSpPr>
        <p:sp>
          <p:nvSpPr>
            <p:cNvPr id="11" name="Llamada rectangular 10"/>
            <p:cNvSpPr/>
            <p:nvPr/>
          </p:nvSpPr>
          <p:spPr>
            <a:xfrm>
              <a:off x="6058778" y="2377118"/>
              <a:ext cx="5246849" cy="1008961"/>
            </a:xfrm>
            <a:prstGeom prst="wedgeRectCallout">
              <a:avLst>
                <a:gd name="adj1" fmla="val -63748"/>
                <a:gd name="adj2" fmla="val -11994"/>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2" name="Rectángulo 11"/>
            <p:cNvSpPr/>
            <p:nvPr/>
          </p:nvSpPr>
          <p:spPr>
            <a:xfrm>
              <a:off x="6173489" y="2406727"/>
              <a:ext cx="5017425" cy="932779"/>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s-PE" dirty="0">
                  <a:solidFill>
                    <a:schemeClr val="accent5">
                      <a:lumMod val="50000"/>
                    </a:schemeClr>
                  </a:solidFill>
                  <a:ea typeface="Calibri"/>
                  <a:cs typeface="Calibri"/>
                  <a:sym typeface="Calibri"/>
                </a:rPr>
                <a:t>Es un pozo o fosa excavado en el suelo, que recibe las aguas servidas que provienen del local educativo. Las aguas son almacenadas en el pozo sin ningún tratamiento.</a:t>
              </a:r>
            </a:p>
          </p:txBody>
        </p:sp>
      </p:grpSp>
      <p:pic>
        <p:nvPicPr>
          <p:cNvPr id="2" name="Imagen 1"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097" y="1840726"/>
            <a:ext cx="3093978" cy="2542254"/>
          </a:xfrm>
          <a:prstGeom prst="rect">
            <a:avLst/>
          </a:prstGeom>
        </p:spPr>
      </p:pic>
      <p:grpSp>
        <p:nvGrpSpPr>
          <p:cNvPr id="9" name="Grupo 8"/>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299244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587440" y="1396930"/>
            <a:ext cx="4617486" cy="3607984"/>
            <a:chOff x="477078" y="1365398"/>
            <a:chExt cx="4617486" cy="3607984"/>
          </a:xfrm>
        </p:grpSpPr>
        <p:pic>
          <p:nvPicPr>
            <p:cNvPr id="2" name="Imagen 1"/>
            <p:cNvPicPr>
              <a:picLocks noChangeAspect="1"/>
            </p:cNvPicPr>
            <p:nvPr/>
          </p:nvPicPr>
          <p:blipFill>
            <a:blip r:embed="rId3"/>
            <a:stretch>
              <a:fillRect/>
            </a:stretch>
          </p:blipFill>
          <p:spPr>
            <a:xfrm>
              <a:off x="660656" y="1365398"/>
              <a:ext cx="4433908" cy="3607984"/>
            </a:xfrm>
            <a:prstGeom prst="rect">
              <a:avLst/>
            </a:prstGeom>
          </p:spPr>
        </p:pic>
        <p:sp>
          <p:nvSpPr>
            <p:cNvPr id="11" name="Rectángulo 10"/>
            <p:cNvSpPr/>
            <p:nvPr/>
          </p:nvSpPr>
          <p:spPr>
            <a:xfrm>
              <a:off x="477078" y="2076596"/>
              <a:ext cx="4283765" cy="4215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3" name="Imagen 2"/>
          <p:cNvPicPr>
            <a:picLocks noChangeAspect="1"/>
          </p:cNvPicPr>
          <p:nvPr/>
        </p:nvPicPr>
        <p:blipFill>
          <a:blip r:embed="rId4"/>
          <a:stretch>
            <a:fillRect/>
          </a:stretch>
        </p:blipFill>
        <p:spPr>
          <a:xfrm>
            <a:off x="566220" y="5131785"/>
            <a:ext cx="4710562" cy="1159033"/>
          </a:xfrm>
          <a:prstGeom prst="rect">
            <a:avLst/>
          </a:prstGeom>
        </p:spPr>
      </p:pic>
      <p:sp>
        <p:nvSpPr>
          <p:cNvPr id="4" name="Título 1"/>
          <p:cNvSpPr>
            <a:spLocks noGrp="1"/>
          </p:cNvSpPr>
          <p:nvPr>
            <p:ph type="title"/>
          </p:nvPr>
        </p:nvSpPr>
        <p:spPr>
          <a:xfrm>
            <a:off x="701500" y="627037"/>
            <a:ext cx="8010397" cy="836444"/>
          </a:xfrm>
        </p:spPr>
        <p:txBody>
          <a:bodyPr>
            <a:normAutofit fontScale="90000"/>
          </a:bodyPr>
          <a:lstStyle/>
          <a:p>
            <a:r>
              <a:rPr lang="es-PE" sz="3200" b="1" dirty="0">
                <a:solidFill>
                  <a:srgbClr val="C00000"/>
                </a:solidFill>
                <a:latin typeface="+mn-lt"/>
              </a:rPr>
              <a:t>Energía eléctrica que usa el local educativo</a:t>
            </a:r>
            <a:br>
              <a:rPr lang="es-PE" sz="3200" b="1" dirty="0">
                <a:solidFill>
                  <a:srgbClr val="C00000"/>
                </a:solidFill>
                <a:latin typeface="+mn-lt"/>
              </a:rPr>
            </a:br>
            <a:r>
              <a:rPr lang="es-PE" sz="3200" b="1" dirty="0">
                <a:solidFill>
                  <a:srgbClr val="C00000"/>
                </a:solidFill>
                <a:latin typeface="+mn-lt"/>
              </a:rPr>
              <a:t>Red pública</a:t>
            </a:r>
          </a:p>
        </p:txBody>
      </p:sp>
      <p:grpSp>
        <p:nvGrpSpPr>
          <p:cNvPr id="5" name="Grupo 4"/>
          <p:cNvGrpSpPr/>
          <p:nvPr/>
        </p:nvGrpSpPr>
        <p:grpSpPr>
          <a:xfrm>
            <a:off x="5658229" y="1104055"/>
            <a:ext cx="5962271" cy="2972645"/>
            <a:chOff x="5243652" y="1121269"/>
            <a:chExt cx="5560183" cy="2972645"/>
          </a:xfrm>
          <a:effectLst/>
        </p:grpSpPr>
        <p:sp>
          <p:nvSpPr>
            <p:cNvPr id="10" name="Llamada rectangular 9"/>
            <p:cNvSpPr/>
            <p:nvPr/>
          </p:nvSpPr>
          <p:spPr>
            <a:xfrm>
              <a:off x="5243652" y="1121269"/>
              <a:ext cx="5560183" cy="2972645"/>
            </a:xfrm>
            <a:prstGeom prst="wedgeRectCallout">
              <a:avLst>
                <a:gd name="adj1" fmla="val -61098"/>
                <a:gd name="adj2" fmla="val -14179"/>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8" name="Rectángulo 7"/>
            <p:cNvSpPr/>
            <p:nvPr/>
          </p:nvSpPr>
          <p:spPr>
            <a:xfrm>
              <a:off x="5349502" y="1142027"/>
              <a:ext cx="5258914" cy="2862322"/>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s-PE" dirty="0">
                  <a:solidFill>
                    <a:schemeClr val="accent5">
                      <a:lumMod val="50000"/>
                    </a:schemeClr>
                  </a:solidFill>
                  <a:ea typeface="Calibri"/>
                  <a:cs typeface="Calibri"/>
                  <a:sym typeface="Calibri"/>
                </a:rPr>
                <a:t>Características de una Red Pública (De una empresa distribuidora de energía eléctrica)</a:t>
              </a:r>
            </a:p>
            <a:p>
              <a:pPr marL="285750" lvl="0" indent="-285750" algn="just">
                <a:buFont typeface="Arial" panose="020B0604020202020204" pitchFamily="34" charset="0"/>
                <a:buChar char="•"/>
              </a:pPr>
              <a:r>
                <a:rPr lang="es-PE" dirty="0">
                  <a:solidFill>
                    <a:schemeClr val="accent5">
                      <a:lumMod val="50000"/>
                    </a:schemeClr>
                  </a:solidFill>
                  <a:ea typeface="Calibri"/>
                  <a:cs typeface="Calibri"/>
                  <a:sym typeface="Calibri"/>
                </a:rPr>
                <a:t>Posee una red de transmisión de energía eléctrica.</a:t>
              </a:r>
            </a:p>
            <a:p>
              <a:pPr marL="285750" lvl="0" indent="-285750" algn="just">
                <a:buFont typeface="Arial" panose="020B0604020202020204" pitchFamily="34" charset="0"/>
                <a:buChar char="•"/>
              </a:pPr>
              <a:r>
                <a:rPr lang="es-PE" dirty="0">
                  <a:solidFill>
                    <a:schemeClr val="accent5">
                      <a:lumMod val="50000"/>
                    </a:schemeClr>
                  </a:solidFill>
                  <a:ea typeface="Calibri"/>
                  <a:cs typeface="Calibri"/>
                  <a:sym typeface="Calibri"/>
                </a:rPr>
                <a:t>El local educativo posee un medidor, con un número de suministro de energía eléctrica, Se utiliza para medir el consumo de energía eléctrica.</a:t>
              </a:r>
            </a:p>
            <a:p>
              <a:pPr marL="285750" lvl="0" indent="-285750" algn="just">
                <a:buFont typeface="Arial" panose="020B0604020202020204" pitchFamily="34" charset="0"/>
                <a:buChar char="•"/>
              </a:pPr>
              <a:r>
                <a:rPr lang="es-PE" dirty="0">
                  <a:solidFill>
                    <a:schemeClr val="accent5">
                      <a:lumMod val="50000"/>
                    </a:schemeClr>
                  </a:solidFill>
                  <a:ea typeface="Calibri"/>
                  <a:cs typeface="Calibri"/>
                  <a:sym typeface="Calibri"/>
                </a:rPr>
                <a:t>A fin de mes paga un recibo por el consumo de energía eléctrica.</a:t>
              </a:r>
            </a:p>
            <a:p>
              <a:pPr marL="285750" indent="-285750" algn="just">
                <a:buFont typeface="Arial" panose="020B0604020202020204" pitchFamily="34" charset="0"/>
                <a:buChar char="•"/>
              </a:pPr>
              <a:r>
                <a:rPr lang="es-PE" dirty="0">
                  <a:solidFill>
                    <a:schemeClr val="accent5">
                      <a:lumMod val="50000"/>
                    </a:schemeClr>
                  </a:solidFill>
                  <a:ea typeface="Calibri"/>
                  <a:cs typeface="Calibri"/>
                  <a:sym typeface="Calibri"/>
                </a:rPr>
                <a:t>La energía eléctrica es distribuida por una empresa generadora y distribuidora.</a:t>
              </a:r>
            </a:p>
          </p:txBody>
        </p:sp>
      </p:grpSp>
      <p:grpSp>
        <p:nvGrpSpPr>
          <p:cNvPr id="6" name="Grupo 5"/>
          <p:cNvGrpSpPr/>
          <p:nvPr/>
        </p:nvGrpSpPr>
        <p:grpSpPr>
          <a:xfrm>
            <a:off x="5681420" y="4747416"/>
            <a:ext cx="5939080" cy="1552817"/>
            <a:chOff x="5681420" y="4747416"/>
            <a:chExt cx="5939080" cy="1552817"/>
          </a:xfrm>
        </p:grpSpPr>
        <p:sp>
          <p:nvSpPr>
            <p:cNvPr id="12" name="Llamada rectangular 11"/>
            <p:cNvSpPr/>
            <p:nvPr/>
          </p:nvSpPr>
          <p:spPr>
            <a:xfrm>
              <a:off x="5681420" y="4747416"/>
              <a:ext cx="5939080" cy="1552817"/>
            </a:xfrm>
            <a:prstGeom prst="wedgeRectCallout">
              <a:avLst>
                <a:gd name="adj1" fmla="val -59742"/>
                <a:gd name="adj2" fmla="val -1691"/>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14" name="Rectángulo 13"/>
            <p:cNvSpPr/>
            <p:nvPr/>
          </p:nvSpPr>
          <p:spPr>
            <a:xfrm>
              <a:off x="5863638" y="4785160"/>
              <a:ext cx="5547312" cy="1477328"/>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s-PE" dirty="0">
                  <a:solidFill>
                    <a:schemeClr val="accent5">
                      <a:lumMod val="50000"/>
                    </a:schemeClr>
                  </a:solidFill>
                  <a:ea typeface="Calibri"/>
                  <a:cs typeface="Calibri"/>
                  <a:sym typeface="Calibri"/>
                </a:rPr>
                <a:t>Si elije Red Pública, deberá ingresar el nombre de la empresa proveedora de energía eléctrica y el número de suministro.</a:t>
              </a:r>
            </a:p>
            <a:p>
              <a:pPr lvl="0" algn="just"/>
              <a:r>
                <a:rPr lang="es-PE" dirty="0">
                  <a:solidFill>
                    <a:schemeClr val="accent5">
                      <a:lumMod val="50000"/>
                    </a:schemeClr>
                  </a:solidFill>
                  <a:ea typeface="Calibri"/>
                  <a:cs typeface="Calibri"/>
                  <a:sym typeface="Calibri"/>
                </a:rPr>
                <a:t>Si tuviese 2 suministros de energía eléctrica registre los 2 suministros.</a:t>
              </a:r>
            </a:p>
          </p:txBody>
        </p:sp>
      </p:grpSp>
      <p:grpSp>
        <p:nvGrpSpPr>
          <p:cNvPr id="13" name="Grupo 12"/>
          <p:cNvGrpSpPr/>
          <p:nvPr/>
        </p:nvGrpSpPr>
        <p:grpSpPr>
          <a:xfrm>
            <a:off x="0" y="109247"/>
            <a:ext cx="4659401" cy="338554"/>
            <a:chOff x="0" y="266003"/>
            <a:chExt cx="4659401" cy="338554"/>
          </a:xfrm>
        </p:grpSpPr>
        <p:sp>
          <p:nvSpPr>
            <p:cNvPr id="15" name="Rectángulo 1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6" name="Rectángulo 1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5948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79776" y="623033"/>
            <a:ext cx="10064474" cy="836444"/>
          </a:xfrm>
        </p:spPr>
        <p:txBody>
          <a:bodyPr>
            <a:normAutofit fontScale="90000"/>
          </a:bodyPr>
          <a:lstStyle/>
          <a:p>
            <a:r>
              <a:rPr lang="es-PE" sz="3200" b="1" dirty="0">
                <a:solidFill>
                  <a:srgbClr val="C00000"/>
                </a:solidFill>
                <a:latin typeface="+mn-lt"/>
              </a:rPr>
              <a:t>Servicio de energía eléctrica que usa el local educativo</a:t>
            </a:r>
            <a:br>
              <a:rPr lang="es-PE" sz="3200" b="1" dirty="0">
                <a:solidFill>
                  <a:srgbClr val="C00000"/>
                </a:solidFill>
                <a:latin typeface="+mn-lt"/>
              </a:rPr>
            </a:br>
            <a:r>
              <a:rPr lang="es-PE" sz="3200" b="1" dirty="0">
                <a:solidFill>
                  <a:srgbClr val="C00000"/>
                </a:solidFill>
                <a:latin typeface="+mn-lt"/>
              </a:rPr>
              <a:t>Red pública</a:t>
            </a:r>
          </a:p>
        </p:txBody>
      </p:sp>
      <p:pic>
        <p:nvPicPr>
          <p:cNvPr id="2" name="Imagen 1"/>
          <p:cNvPicPr>
            <a:picLocks noChangeAspect="1"/>
          </p:cNvPicPr>
          <p:nvPr/>
        </p:nvPicPr>
        <p:blipFill>
          <a:blip r:embed="rId3"/>
          <a:stretch>
            <a:fillRect/>
          </a:stretch>
        </p:blipFill>
        <p:spPr>
          <a:xfrm>
            <a:off x="1079776" y="3083711"/>
            <a:ext cx="4533033" cy="2811069"/>
          </a:xfrm>
          <a:prstGeom prst="rect">
            <a:avLst/>
          </a:prstGeom>
        </p:spPr>
      </p:pic>
      <p:pic>
        <p:nvPicPr>
          <p:cNvPr id="3" name="Imagen 2"/>
          <p:cNvPicPr>
            <a:picLocks noChangeAspect="1"/>
          </p:cNvPicPr>
          <p:nvPr/>
        </p:nvPicPr>
        <p:blipFill>
          <a:blip r:embed="rId4"/>
          <a:stretch>
            <a:fillRect/>
          </a:stretch>
        </p:blipFill>
        <p:spPr>
          <a:xfrm>
            <a:off x="5866519" y="1802056"/>
            <a:ext cx="5657751" cy="4192343"/>
          </a:xfrm>
          <a:prstGeom prst="rect">
            <a:avLst/>
          </a:prstGeom>
        </p:spPr>
      </p:pic>
      <p:sp>
        <p:nvSpPr>
          <p:cNvPr id="13" name="Rectángulo 12"/>
          <p:cNvSpPr/>
          <p:nvPr/>
        </p:nvSpPr>
        <p:spPr>
          <a:xfrm>
            <a:off x="1079776" y="1835787"/>
            <a:ext cx="4533033" cy="818148"/>
          </a:xfrm>
          <a:prstGeom prst="rect">
            <a:avLst/>
          </a:prstGeom>
          <a:ln w="25400"/>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solidFill>
                  <a:schemeClr val="accent5">
                    <a:lumMod val="50000"/>
                  </a:schemeClr>
                </a:solidFill>
              </a:rPr>
              <a:t>Si respondió red pública debe responder la pregunta 210, 211, 212, 213 y 214. </a:t>
            </a:r>
            <a:endParaRPr lang="es-PE" dirty="0">
              <a:solidFill>
                <a:schemeClr val="accent5">
                  <a:lumMod val="50000"/>
                </a:schemeClr>
              </a:solidFill>
            </a:endParaRPr>
          </a:p>
        </p:txBody>
      </p:sp>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60797628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660656" y="1423598"/>
            <a:ext cx="4433908" cy="3607984"/>
            <a:chOff x="660656" y="1265938"/>
            <a:chExt cx="4433908" cy="3607984"/>
          </a:xfrm>
        </p:grpSpPr>
        <p:pic>
          <p:nvPicPr>
            <p:cNvPr id="15" name="Imagen 14"/>
            <p:cNvPicPr>
              <a:picLocks noChangeAspect="1"/>
            </p:cNvPicPr>
            <p:nvPr/>
          </p:nvPicPr>
          <p:blipFill>
            <a:blip r:embed="rId3"/>
            <a:stretch>
              <a:fillRect/>
            </a:stretch>
          </p:blipFill>
          <p:spPr>
            <a:xfrm>
              <a:off x="660656" y="1265938"/>
              <a:ext cx="4433908" cy="3607984"/>
            </a:xfrm>
            <a:prstGeom prst="rect">
              <a:avLst/>
            </a:prstGeom>
          </p:spPr>
        </p:pic>
        <p:sp>
          <p:nvSpPr>
            <p:cNvPr id="16" name="Rectángulo 15"/>
            <p:cNvSpPr/>
            <p:nvPr/>
          </p:nvSpPr>
          <p:spPr>
            <a:xfrm>
              <a:off x="847991" y="2368721"/>
              <a:ext cx="3497999" cy="9623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 name="Título 1"/>
          <p:cNvSpPr>
            <a:spLocks noGrp="1"/>
          </p:cNvSpPr>
          <p:nvPr>
            <p:ph type="title"/>
          </p:nvPr>
        </p:nvSpPr>
        <p:spPr>
          <a:xfrm>
            <a:off x="660656" y="616579"/>
            <a:ext cx="8010397" cy="836444"/>
          </a:xfrm>
        </p:spPr>
        <p:txBody>
          <a:bodyPr>
            <a:normAutofit fontScale="90000"/>
          </a:bodyPr>
          <a:lstStyle/>
          <a:p>
            <a:r>
              <a:rPr lang="es-PE" sz="3200" b="1" dirty="0">
                <a:solidFill>
                  <a:srgbClr val="C00000"/>
                </a:solidFill>
                <a:latin typeface="+mn-lt"/>
              </a:rPr>
              <a:t>Energía eléctrica que usa el local educativo</a:t>
            </a:r>
            <a:br>
              <a:rPr lang="es-PE" sz="3200" b="1" dirty="0">
                <a:solidFill>
                  <a:srgbClr val="C00000"/>
                </a:solidFill>
                <a:latin typeface="+mn-lt"/>
              </a:rPr>
            </a:br>
            <a:r>
              <a:rPr lang="es-PE" sz="3200" b="1" dirty="0">
                <a:solidFill>
                  <a:srgbClr val="C00000"/>
                </a:solidFill>
                <a:latin typeface="+mn-lt"/>
              </a:rPr>
              <a:t>Generador o motor</a:t>
            </a:r>
          </a:p>
        </p:txBody>
      </p:sp>
      <p:sp>
        <p:nvSpPr>
          <p:cNvPr id="9" name="Rectángulo 8"/>
          <p:cNvSpPr/>
          <p:nvPr/>
        </p:nvSpPr>
        <p:spPr>
          <a:xfrm>
            <a:off x="5787886" y="2478033"/>
            <a:ext cx="5010150" cy="235920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s-PE"/>
          </a:p>
        </p:txBody>
      </p:sp>
      <p:sp>
        <p:nvSpPr>
          <p:cNvPr id="10" name="Rectángulo 9"/>
          <p:cNvSpPr/>
          <p:nvPr/>
        </p:nvSpPr>
        <p:spPr>
          <a:xfrm>
            <a:off x="6211593" y="2503474"/>
            <a:ext cx="4210775" cy="2308324"/>
          </a:xfrm>
          <a:prstGeom prst="rect">
            <a:avLst/>
          </a:prstGeom>
        </p:spPr>
        <p:txBody>
          <a:bodyPr wrap="square">
            <a:spAutoFit/>
          </a:bodyPr>
          <a:lstStyle/>
          <a:p>
            <a:pPr lvl="0" algn="just"/>
            <a:r>
              <a:rPr lang="es-PE" dirty="0">
                <a:solidFill>
                  <a:schemeClr val="dk1"/>
                </a:solidFill>
                <a:ea typeface="Calibri"/>
                <a:cs typeface="Calibri"/>
                <a:sym typeface="Calibri"/>
              </a:rPr>
              <a:t>● Generador o motor del municipio: </a:t>
            </a:r>
          </a:p>
          <a:p>
            <a:pPr lvl="0" algn="just"/>
            <a:r>
              <a:rPr lang="es-PE" dirty="0">
                <a:solidFill>
                  <a:schemeClr val="dk1"/>
                </a:solidFill>
                <a:ea typeface="Calibri"/>
                <a:cs typeface="Calibri"/>
                <a:sym typeface="Calibri"/>
              </a:rPr>
              <a:t>Cuándo es propiedad del municipio.</a:t>
            </a:r>
          </a:p>
          <a:p>
            <a:pPr lvl="0" algn="just"/>
            <a:endParaRPr lang="es-PE" dirty="0">
              <a:solidFill>
                <a:schemeClr val="dk1"/>
              </a:solidFill>
              <a:ea typeface="Calibri"/>
              <a:cs typeface="Calibri"/>
              <a:sym typeface="Calibri"/>
            </a:endParaRPr>
          </a:p>
          <a:p>
            <a:pPr lvl="0" algn="just"/>
            <a:r>
              <a:rPr lang="es-PE" dirty="0">
                <a:solidFill>
                  <a:schemeClr val="dk1"/>
                </a:solidFill>
                <a:ea typeface="Calibri"/>
                <a:cs typeface="Calibri"/>
                <a:sym typeface="Calibri"/>
              </a:rPr>
              <a:t>● Generador o motor de la comunidad: </a:t>
            </a:r>
          </a:p>
          <a:p>
            <a:pPr lvl="0" algn="just"/>
            <a:r>
              <a:rPr lang="es-PE" dirty="0">
                <a:solidFill>
                  <a:schemeClr val="dk1"/>
                </a:solidFill>
                <a:ea typeface="Calibri"/>
                <a:cs typeface="Calibri"/>
                <a:sym typeface="Calibri"/>
              </a:rPr>
              <a:t>Cuándo es propiedad de la comunidad.</a:t>
            </a:r>
          </a:p>
          <a:p>
            <a:pPr lvl="0" algn="just"/>
            <a:endParaRPr lang="es-PE" dirty="0">
              <a:solidFill>
                <a:schemeClr val="dk1"/>
              </a:solidFill>
              <a:ea typeface="Calibri"/>
              <a:cs typeface="Calibri"/>
              <a:sym typeface="Calibri"/>
            </a:endParaRPr>
          </a:p>
          <a:p>
            <a:pPr lvl="0" algn="just"/>
            <a:r>
              <a:rPr lang="es-PE" dirty="0">
                <a:solidFill>
                  <a:schemeClr val="dk1"/>
                </a:solidFill>
                <a:ea typeface="Calibri"/>
                <a:cs typeface="Calibri"/>
                <a:sym typeface="Calibri"/>
              </a:rPr>
              <a:t>● Generador o motor del Local Educativo:</a:t>
            </a:r>
          </a:p>
          <a:p>
            <a:pPr lvl="0" algn="just"/>
            <a:r>
              <a:rPr lang="es-PE" dirty="0">
                <a:solidFill>
                  <a:schemeClr val="dk1"/>
                </a:solidFill>
                <a:ea typeface="Calibri"/>
                <a:cs typeface="Calibri"/>
                <a:sym typeface="Calibri"/>
              </a:rPr>
              <a:t>Cuándo es propiedad de la I.E.</a:t>
            </a:r>
          </a:p>
        </p:txBody>
      </p:sp>
      <p:pic>
        <p:nvPicPr>
          <p:cNvPr id="11" name="Imagen 10"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845" y="4931991"/>
            <a:ext cx="2067213" cy="1876687"/>
          </a:xfrm>
          <a:prstGeom prst="rect">
            <a:avLst/>
          </a:prstGeom>
        </p:spPr>
      </p:pic>
      <p:pic>
        <p:nvPicPr>
          <p:cNvPr id="12" name="Imagen 1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564" y="4965608"/>
            <a:ext cx="1971950" cy="1657581"/>
          </a:xfrm>
          <a:prstGeom prst="rect">
            <a:avLst/>
          </a:prstGeom>
        </p:spPr>
      </p:pic>
      <p:pic>
        <p:nvPicPr>
          <p:cNvPr id="14" name="Imagen 13"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981" y="5089175"/>
            <a:ext cx="1981477" cy="1562318"/>
          </a:xfrm>
          <a:prstGeom prst="rect">
            <a:avLst/>
          </a:prstGeom>
        </p:spPr>
      </p:pic>
      <p:grpSp>
        <p:nvGrpSpPr>
          <p:cNvPr id="3" name="Grupo 2"/>
          <p:cNvGrpSpPr/>
          <p:nvPr/>
        </p:nvGrpSpPr>
        <p:grpSpPr>
          <a:xfrm>
            <a:off x="5424765" y="1265938"/>
            <a:ext cx="5840135" cy="1279422"/>
            <a:chOff x="5424765" y="1265938"/>
            <a:chExt cx="5840135" cy="1279422"/>
          </a:xfrm>
        </p:grpSpPr>
        <p:sp>
          <p:nvSpPr>
            <p:cNvPr id="5" name="Llamada rectangular 4"/>
            <p:cNvSpPr/>
            <p:nvPr/>
          </p:nvSpPr>
          <p:spPr>
            <a:xfrm>
              <a:off x="5424765" y="1265938"/>
              <a:ext cx="5840135" cy="1108962"/>
            </a:xfrm>
            <a:prstGeom prst="wedgeRectCallout">
              <a:avLst>
                <a:gd name="adj1" fmla="val -68309"/>
                <a:gd name="adj2" fmla="val 57686"/>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6" name="Rectángulo 5"/>
            <p:cNvSpPr/>
            <p:nvPr/>
          </p:nvSpPr>
          <p:spPr>
            <a:xfrm>
              <a:off x="5521463" y="1345031"/>
              <a:ext cx="5591037" cy="1200329"/>
            </a:xfrm>
            <a:prstGeom prst="rect">
              <a:avLst/>
            </a:prstGeom>
          </p:spPr>
          <p:txBody>
            <a:bodyPr wrap="square">
              <a:spAutoFit/>
            </a:bodyPr>
            <a:lstStyle/>
            <a:p>
              <a:pPr lvl="0" algn="just"/>
              <a:r>
                <a:rPr lang="es-PE" dirty="0">
                  <a:solidFill>
                    <a:schemeClr val="accent5">
                      <a:lumMod val="50000"/>
                    </a:schemeClr>
                  </a:solidFill>
                  <a:ea typeface="Calibri"/>
                  <a:cs typeface="Calibri"/>
                  <a:sym typeface="Calibri"/>
                </a:rPr>
                <a:t>Un generador es una máquina eléctrica rotativa que transforma energía mecánica en energía eléctrica. </a:t>
              </a:r>
            </a:p>
            <a:p>
              <a:pPr lvl="0" algn="just"/>
              <a:r>
                <a:rPr lang="es-PE" dirty="0">
                  <a:solidFill>
                    <a:schemeClr val="accent5">
                      <a:lumMod val="50000"/>
                    </a:schemeClr>
                  </a:solidFill>
                  <a:ea typeface="Calibri"/>
                  <a:cs typeface="Calibri"/>
                  <a:sym typeface="Calibri"/>
                </a:rPr>
                <a:t>Ejemplo: Un grupo electrógeno</a:t>
              </a:r>
            </a:p>
            <a:p>
              <a:pPr lvl="0" algn="just"/>
              <a:endParaRPr lang="es-PE" dirty="0">
                <a:solidFill>
                  <a:schemeClr val="dk1"/>
                </a:solidFill>
                <a:latin typeface="Roboto"/>
                <a:ea typeface="Calibri"/>
                <a:cs typeface="Calibri"/>
                <a:sym typeface="Calibri"/>
              </a:endParaRPr>
            </a:p>
          </p:txBody>
        </p:sp>
      </p:grpSp>
      <p:grpSp>
        <p:nvGrpSpPr>
          <p:cNvPr id="13" name="Grupo 12"/>
          <p:cNvGrpSpPr/>
          <p:nvPr/>
        </p:nvGrpSpPr>
        <p:grpSpPr>
          <a:xfrm>
            <a:off x="0" y="109247"/>
            <a:ext cx="4659401" cy="338554"/>
            <a:chOff x="0" y="266003"/>
            <a:chExt cx="4659401" cy="338554"/>
          </a:xfrm>
        </p:grpSpPr>
        <p:sp>
          <p:nvSpPr>
            <p:cNvPr id="17" name="Rectángulo 1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8" name="Rectángulo 1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123036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826913" y="1590280"/>
            <a:ext cx="4433908" cy="3607984"/>
          </a:xfrm>
          <a:prstGeom prst="rect">
            <a:avLst/>
          </a:prstGeom>
        </p:spPr>
      </p:pic>
      <p:sp>
        <p:nvSpPr>
          <p:cNvPr id="4" name="Título 1"/>
          <p:cNvSpPr>
            <a:spLocks noGrp="1"/>
          </p:cNvSpPr>
          <p:nvPr>
            <p:ph type="title"/>
          </p:nvPr>
        </p:nvSpPr>
        <p:spPr>
          <a:xfrm>
            <a:off x="826913" y="733110"/>
            <a:ext cx="8010397" cy="836444"/>
          </a:xfrm>
        </p:spPr>
        <p:txBody>
          <a:bodyPr>
            <a:normAutofit fontScale="90000"/>
          </a:bodyPr>
          <a:lstStyle/>
          <a:p>
            <a:r>
              <a:rPr lang="es-PE" sz="3200" b="1" dirty="0">
                <a:solidFill>
                  <a:srgbClr val="C00000"/>
                </a:solidFill>
                <a:latin typeface="+mn-lt"/>
              </a:rPr>
              <a:t>Energía eléctrica que usa el local educativo</a:t>
            </a:r>
            <a:br>
              <a:rPr lang="es-PE" sz="3200" b="1" dirty="0">
                <a:solidFill>
                  <a:srgbClr val="C00000"/>
                </a:solidFill>
                <a:latin typeface="+mn-lt"/>
              </a:rPr>
            </a:br>
            <a:r>
              <a:rPr lang="es-PE" sz="3200" b="1" dirty="0">
                <a:solidFill>
                  <a:srgbClr val="C00000"/>
                </a:solidFill>
                <a:latin typeface="+mn-lt"/>
              </a:rPr>
              <a:t>Panel solar</a:t>
            </a:r>
          </a:p>
        </p:txBody>
      </p:sp>
      <p:grpSp>
        <p:nvGrpSpPr>
          <p:cNvPr id="3" name="Grupo 2"/>
          <p:cNvGrpSpPr/>
          <p:nvPr/>
        </p:nvGrpSpPr>
        <p:grpSpPr>
          <a:xfrm>
            <a:off x="5727296" y="1151332"/>
            <a:ext cx="5560183" cy="972437"/>
            <a:chOff x="5727296" y="1151332"/>
            <a:chExt cx="5560183" cy="972437"/>
          </a:xfrm>
        </p:grpSpPr>
        <p:sp>
          <p:nvSpPr>
            <p:cNvPr id="5" name="Llamada rectangular 4"/>
            <p:cNvSpPr/>
            <p:nvPr/>
          </p:nvSpPr>
          <p:spPr>
            <a:xfrm>
              <a:off x="5727296" y="1151332"/>
              <a:ext cx="5560183" cy="972437"/>
            </a:xfrm>
            <a:prstGeom prst="wedgeRectCallout">
              <a:avLst>
                <a:gd name="adj1" fmla="val -84969"/>
                <a:gd name="adj2" fmla="val 221305"/>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6" name="Rectángulo 5"/>
            <p:cNvSpPr/>
            <p:nvPr/>
          </p:nvSpPr>
          <p:spPr>
            <a:xfrm>
              <a:off x="5847427" y="1236106"/>
              <a:ext cx="5319919" cy="646331"/>
            </a:xfrm>
            <a:prstGeom prst="rect">
              <a:avLst/>
            </a:prstGeom>
          </p:spPr>
          <p:txBody>
            <a:bodyPr wrap="square">
              <a:spAutoFit/>
            </a:bodyPr>
            <a:lstStyle/>
            <a:p>
              <a:pPr lvl="0" algn="just"/>
              <a:r>
                <a:rPr lang="es-PE" dirty="0">
                  <a:solidFill>
                    <a:schemeClr val="accent5">
                      <a:lumMod val="50000"/>
                    </a:schemeClr>
                  </a:solidFill>
                  <a:ea typeface="Calibri"/>
                  <a:cs typeface="Calibri"/>
                  <a:sym typeface="Calibri"/>
                </a:rPr>
                <a:t>Un panel solar es un dispositivo (tipo panel) que aprovecha la energía del sol para generar electricidad.</a:t>
              </a:r>
            </a:p>
          </p:txBody>
        </p:sp>
      </p:gr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540" y="2396209"/>
            <a:ext cx="2921160" cy="1996126"/>
          </a:xfrm>
          <a:prstGeom prst="rect">
            <a:avLst/>
          </a:prstGeom>
        </p:spPr>
      </p:pic>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986" y="4468535"/>
            <a:ext cx="3624705" cy="1932271"/>
          </a:xfrm>
          <a:prstGeom prst="rect">
            <a:avLst/>
          </a:prstGeom>
        </p:spPr>
      </p:pic>
      <p:pic>
        <p:nvPicPr>
          <p:cNvPr id="12" name="Imagen 11"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9054" y="4504326"/>
            <a:ext cx="2774188" cy="1938449"/>
          </a:xfrm>
          <a:prstGeom prst="rect">
            <a:avLst/>
          </a:prstGeom>
        </p:spPr>
      </p:pic>
      <p:sp>
        <p:nvSpPr>
          <p:cNvPr id="14" name="Rectángulo 13"/>
          <p:cNvSpPr/>
          <p:nvPr/>
        </p:nvSpPr>
        <p:spPr>
          <a:xfrm>
            <a:off x="1059683" y="3687660"/>
            <a:ext cx="2902717" cy="3509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upo 9"/>
          <p:cNvGrpSpPr/>
          <p:nvPr/>
        </p:nvGrpSpPr>
        <p:grpSpPr>
          <a:xfrm>
            <a:off x="0" y="109247"/>
            <a:ext cx="4659401" cy="338554"/>
            <a:chOff x="0" y="266003"/>
            <a:chExt cx="4659401" cy="338554"/>
          </a:xfrm>
        </p:grpSpPr>
        <p:sp>
          <p:nvSpPr>
            <p:cNvPr id="15" name="Rectángulo 1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6" name="Rectángulo 1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6962684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832126" y="1471998"/>
            <a:ext cx="4433908" cy="3607984"/>
          </a:xfrm>
          <a:prstGeom prst="rect">
            <a:avLst/>
          </a:prstGeom>
        </p:spPr>
      </p:pic>
      <p:sp>
        <p:nvSpPr>
          <p:cNvPr id="4" name="Título 1"/>
          <p:cNvSpPr>
            <a:spLocks noGrp="1"/>
          </p:cNvSpPr>
          <p:nvPr>
            <p:ph type="title"/>
          </p:nvPr>
        </p:nvSpPr>
        <p:spPr>
          <a:xfrm>
            <a:off x="832126" y="681337"/>
            <a:ext cx="8010397" cy="836444"/>
          </a:xfrm>
        </p:spPr>
        <p:txBody>
          <a:bodyPr>
            <a:normAutofit fontScale="90000"/>
          </a:bodyPr>
          <a:lstStyle/>
          <a:p>
            <a:r>
              <a:rPr lang="es-PE" sz="3200" b="1" dirty="0">
                <a:solidFill>
                  <a:srgbClr val="C00000"/>
                </a:solidFill>
                <a:latin typeface="+mn-lt"/>
              </a:rPr>
              <a:t>Energía eléctrica que usa el local educativo</a:t>
            </a:r>
            <a:br>
              <a:rPr lang="es-PE" sz="3200" b="1" dirty="0">
                <a:solidFill>
                  <a:srgbClr val="C00000"/>
                </a:solidFill>
                <a:latin typeface="+mn-lt"/>
              </a:rPr>
            </a:br>
            <a:r>
              <a:rPr lang="es-PE" sz="3200" b="1" dirty="0">
                <a:solidFill>
                  <a:srgbClr val="C00000"/>
                </a:solidFill>
                <a:latin typeface="+mn-lt"/>
              </a:rPr>
              <a:t>Energía eólica</a:t>
            </a:r>
          </a:p>
        </p:txBody>
      </p:sp>
      <p:grpSp>
        <p:nvGrpSpPr>
          <p:cNvPr id="2" name="Grupo 1"/>
          <p:cNvGrpSpPr/>
          <p:nvPr/>
        </p:nvGrpSpPr>
        <p:grpSpPr>
          <a:xfrm>
            <a:off x="5509556" y="1205404"/>
            <a:ext cx="6202085" cy="1925357"/>
            <a:chOff x="5509556" y="1205404"/>
            <a:chExt cx="6202085" cy="1925357"/>
          </a:xfrm>
        </p:grpSpPr>
        <p:sp>
          <p:nvSpPr>
            <p:cNvPr id="5" name="Llamada rectangular 4"/>
            <p:cNvSpPr/>
            <p:nvPr/>
          </p:nvSpPr>
          <p:spPr>
            <a:xfrm>
              <a:off x="5509556" y="1205404"/>
              <a:ext cx="6202085" cy="1925357"/>
            </a:xfrm>
            <a:prstGeom prst="wedgeRectCallout">
              <a:avLst>
                <a:gd name="adj1" fmla="val -69251"/>
                <a:gd name="adj2" fmla="val 101928"/>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6" name="Rectángulo 5"/>
            <p:cNvSpPr/>
            <p:nvPr/>
          </p:nvSpPr>
          <p:spPr>
            <a:xfrm>
              <a:off x="5674991" y="1277037"/>
              <a:ext cx="5834304" cy="1754326"/>
            </a:xfrm>
            <a:prstGeom prst="rect">
              <a:avLst/>
            </a:prstGeom>
          </p:spPr>
          <p:txBody>
            <a:bodyPr wrap="square">
              <a:spAutoFit/>
            </a:bodyPr>
            <a:lstStyle/>
            <a:p>
              <a:pPr lvl="0" algn="just"/>
              <a:r>
                <a:rPr lang="es-PE" dirty="0">
                  <a:solidFill>
                    <a:schemeClr val="accent5">
                      <a:lumMod val="50000"/>
                    </a:schemeClr>
                  </a:solidFill>
                  <a:ea typeface="Calibri"/>
                  <a:cs typeface="Calibri"/>
                  <a:sym typeface="Calibri"/>
                </a:rPr>
                <a:t>La energía eólica es la energía obtenida del viento. Consiste en convertir las energía que produce el movimiento de las palas de un aerogenerador impulsadas por el viento en energía eléctrica. Sigue siendo la tecnología más eficiente para producir energía de forma segura y ambientalmente sostenible. </a:t>
              </a:r>
            </a:p>
          </p:txBody>
        </p:sp>
      </p:grpSp>
      <p:pic>
        <p:nvPicPr>
          <p:cNvPr id="9" name="Imagen 8"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492" y="3691455"/>
            <a:ext cx="3737803" cy="2747445"/>
          </a:xfrm>
          <a:prstGeom prst="rect">
            <a:avLst/>
          </a:prstGeom>
        </p:spPr>
      </p:pic>
      <p:pic>
        <p:nvPicPr>
          <p:cNvPr id="10" name="Imagen 9"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304" y="4535685"/>
            <a:ext cx="4230505" cy="1890805"/>
          </a:xfrm>
          <a:prstGeom prst="rect">
            <a:avLst/>
          </a:prstGeom>
        </p:spPr>
      </p:pic>
      <p:sp>
        <p:nvSpPr>
          <p:cNvPr id="11" name="Rectángulo 10"/>
          <p:cNvSpPr/>
          <p:nvPr/>
        </p:nvSpPr>
        <p:spPr>
          <a:xfrm>
            <a:off x="1093298" y="3953947"/>
            <a:ext cx="3339824" cy="3090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3" name="Grupo 12"/>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82648329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2126" y="535610"/>
            <a:ext cx="8010397" cy="535258"/>
          </a:xfrm>
        </p:spPr>
        <p:txBody>
          <a:bodyPr>
            <a:normAutofit/>
          </a:bodyPr>
          <a:lstStyle/>
          <a:p>
            <a:r>
              <a:rPr lang="es-PE" sz="3200" b="1" dirty="0">
                <a:solidFill>
                  <a:srgbClr val="C00000"/>
                </a:solidFill>
                <a:latin typeface="+mn-lt"/>
              </a:rPr>
              <a:t>Servicio de internet en el local educativo</a:t>
            </a:r>
          </a:p>
        </p:txBody>
      </p:sp>
      <p:sp>
        <p:nvSpPr>
          <p:cNvPr id="5" name="Llamada rectangular 4"/>
          <p:cNvSpPr/>
          <p:nvPr/>
        </p:nvSpPr>
        <p:spPr>
          <a:xfrm>
            <a:off x="7056715" y="1582965"/>
            <a:ext cx="4552128" cy="3734862"/>
          </a:xfrm>
          <a:prstGeom prst="wedgeRectCallout">
            <a:avLst>
              <a:gd name="adj1" fmla="val -6284"/>
              <a:gd name="adj2" fmla="val 46520"/>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6" name="Rectángulo 5"/>
          <p:cNvSpPr/>
          <p:nvPr/>
        </p:nvSpPr>
        <p:spPr>
          <a:xfrm>
            <a:off x="832126" y="1114268"/>
            <a:ext cx="4863455" cy="3046988"/>
          </a:xfrm>
          <a:prstGeom prst="rect">
            <a:avLst/>
          </a:prstGeom>
        </p:spPr>
        <p:txBody>
          <a:bodyPr wrap="square">
            <a:spAutoFit/>
          </a:bodyPr>
          <a:lstStyle/>
          <a:p>
            <a:pPr algn="just"/>
            <a:r>
              <a:rPr lang="es-ES" sz="2400" dirty="0">
                <a:solidFill>
                  <a:schemeClr val="accent5">
                    <a:lumMod val="75000"/>
                  </a:schemeClr>
                </a:solidFill>
              </a:rPr>
              <a:t>Considere el acceso al servicio de internet </a:t>
            </a:r>
            <a:r>
              <a:rPr lang="es-ES" sz="2400" b="1" dirty="0">
                <a:solidFill>
                  <a:schemeClr val="accent5">
                    <a:lumMod val="75000"/>
                  </a:schemeClr>
                </a:solidFill>
              </a:rPr>
              <a:t>independientemente</a:t>
            </a:r>
            <a:r>
              <a:rPr lang="es-ES" sz="2400" dirty="0">
                <a:solidFill>
                  <a:schemeClr val="accent5">
                    <a:lumMod val="75000"/>
                  </a:schemeClr>
                </a:solidFill>
              </a:rPr>
              <a:t> de la empresa, organismo o persona, pública o privada que lo proporciona y de quien financia el pago.</a:t>
            </a:r>
          </a:p>
          <a:p>
            <a:pPr algn="just"/>
            <a:r>
              <a:rPr lang="es-ES" sz="2400" dirty="0">
                <a:solidFill>
                  <a:schemeClr val="accent5">
                    <a:lumMod val="75000"/>
                  </a:schemeClr>
                </a:solidFill>
              </a:rPr>
              <a:t>El acceso al servicio de internet en el local educativo puede ser a través de la red alámbrica o inalámbrica (wifi).</a:t>
            </a:r>
          </a:p>
        </p:txBody>
      </p:sp>
      <p:pic>
        <p:nvPicPr>
          <p:cNvPr id="13" name="Imagen 12"/>
          <p:cNvPicPr/>
          <p:nvPr/>
        </p:nvPicPr>
        <p:blipFill rotWithShape="1">
          <a:blip r:embed="rId3"/>
          <a:srcRect l="13338" t="19947" r="18915" b="19446"/>
          <a:stretch/>
        </p:blipFill>
        <p:spPr bwMode="auto">
          <a:xfrm>
            <a:off x="6070886" y="1157669"/>
            <a:ext cx="5792425" cy="3418172"/>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952442" y="5809859"/>
            <a:ext cx="10776717" cy="707886"/>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r>
              <a:rPr lang="es-ES" sz="2000" b="1" dirty="0">
                <a:solidFill>
                  <a:srgbClr val="0070C0"/>
                </a:solidFill>
              </a:rPr>
              <a:t>Tener en cuenta que</a:t>
            </a:r>
            <a:r>
              <a:rPr lang="es-ES" sz="2000" dirty="0">
                <a:solidFill>
                  <a:srgbClr val="0070C0"/>
                </a:solidFill>
              </a:rPr>
              <a:t>:</a:t>
            </a:r>
          </a:p>
          <a:p>
            <a:r>
              <a:rPr lang="es-ES" sz="2000" dirty="0">
                <a:solidFill>
                  <a:srgbClr val="0070C0"/>
                </a:solidFill>
              </a:rPr>
              <a:t>El servicio adquirido a través de módem personal del director,</a:t>
            </a:r>
            <a:r>
              <a:rPr lang="es-ES" sz="2000" dirty="0"/>
              <a:t> </a:t>
            </a:r>
            <a:r>
              <a:rPr lang="es-ES" sz="2000" dirty="0">
                <a:solidFill>
                  <a:schemeClr val="accent5"/>
                </a:solidFill>
              </a:rPr>
              <a:t>personal, etc. </a:t>
            </a:r>
            <a:r>
              <a:rPr lang="es-ES" sz="2000" b="1" dirty="0">
                <a:solidFill>
                  <a:srgbClr val="C30505"/>
                </a:solidFill>
              </a:rPr>
              <a:t>NO</a:t>
            </a:r>
            <a:r>
              <a:rPr lang="es-ES" sz="2000" dirty="0"/>
              <a:t> </a:t>
            </a:r>
            <a:r>
              <a:rPr lang="es-ES" sz="2000" dirty="0">
                <a:solidFill>
                  <a:srgbClr val="0070C0"/>
                </a:solidFill>
              </a:rPr>
              <a:t>debe ser considerado.</a:t>
            </a:r>
            <a:endParaRPr lang="es-PE" sz="2000" dirty="0">
              <a:solidFill>
                <a:srgbClr val="0070C0"/>
              </a:solidFill>
            </a:endParaRPr>
          </a:p>
        </p:txBody>
      </p:sp>
      <p:pic>
        <p:nvPicPr>
          <p:cNvPr id="3" name="Imagen 2"/>
          <p:cNvPicPr>
            <a:picLocks noChangeAspect="1"/>
          </p:cNvPicPr>
          <p:nvPr/>
        </p:nvPicPr>
        <p:blipFill>
          <a:blip r:embed="rId4"/>
          <a:stretch>
            <a:fillRect/>
          </a:stretch>
        </p:blipFill>
        <p:spPr>
          <a:xfrm>
            <a:off x="4103644" y="4280343"/>
            <a:ext cx="1591937" cy="1310370"/>
          </a:xfrm>
          <a:prstGeom prst="rect">
            <a:avLst/>
          </a:prstGeom>
        </p:spPr>
      </p:pic>
      <p:pic>
        <p:nvPicPr>
          <p:cNvPr id="7" name="Imagen 6"/>
          <p:cNvPicPr>
            <a:picLocks noChangeAspect="1"/>
          </p:cNvPicPr>
          <p:nvPr/>
        </p:nvPicPr>
        <p:blipFill>
          <a:blip r:embed="rId5"/>
          <a:stretch>
            <a:fillRect/>
          </a:stretch>
        </p:blipFill>
        <p:spPr>
          <a:xfrm>
            <a:off x="1477201" y="4587288"/>
            <a:ext cx="985570" cy="808673"/>
          </a:xfrm>
          <a:prstGeom prst="rect">
            <a:avLst/>
          </a:prstGeom>
        </p:spPr>
      </p:pic>
      <p:sp>
        <p:nvSpPr>
          <p:cNvPr id="8" name="Flecha derecha 7"/>
          <p:cNvSpPr/>
          <p:nvPr/>
        </p:nvSpPr>
        <p:spPr>
          <a:xfrm>
            <a:off x="2717239" y="4836508"/>
            <a:ext cx="1093228" cy="272289"/>
          </a:xfrm>
          <a:prstGeom prst="rightArrow">
            <a:avLst/>
          </a:prstGeom>
          <a:solidFill>
            <a:srgbClr val="C30505"/>
          </a:solidFill>
          <a:ln>
            <a:solidFill>
              <a:srgbClr val="C3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 name="Grupo 9"/>
          <p:cNvGrpSpPr/>
          <p:nvPr/>
        </p:nvGrpSpPr>
        <p:grpSpPr>
          <a:xfrm>
            <a:off x="0" y="109247"/>
            <a:ext cx="4659401" cy="338554"/>
            <a:chOff x="0" y="266003"/>
            <a:chExt cx="4659401" cy="338554"/>
          </a:xfrm>
        </p:grpSpPr>
        <p:sp>
          <p:nvSpPr>
            <p:cNvPr id="11" name="Rectángulo 10"/>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2" name="Rectángulo 1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4" name="Imagen 13"/>
          <p:cNvPicPr/>
          <p:nvPr/>
        </p:nvPicPr>
        <p:blipFill rotWithShape="1">
          <a:blip r:embed="rId6"/>
          <a:srcRect l="9668" t="35718" r="10500" b="27213"/>
          <a:stretch/>
        </p:blipFill>
        <p:spPr bwMode="auto">
          <a:xfrm>
            <a:off x="6070885" y="4571562"/>
            <a:ext cx="5792425" cy="1168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152597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97478"/>
            <a:ext cx="1544053" cy="621464"/>
          </a:xfrm>
        </p:spPr>
        <p:txBody>
          <a:bodyPr>
            <a:normAutofit/>
          </a:bodyPr>
          <a:lstStyle/>
          <a:p>
            <a:r>
              <a:rPr lang="es-ES" sz="3200" b="1" dirty="0">
                <a:solidFill>
                  <a:srgbClr val="C00000"/>
                </a:solidFill>
                <a:latin typeface="+mn-lt"/>
              </a:rPr>
              <a:t>Caso 1:</a:t>
            </a:r>
            <a:endParaRPr lang="es-PE" sz="3200" b="1" dirty="0">
              <a:solidFill>
                <a:srgbClr val="C00000"/>
              </a:solidFill>
              <a:latin typeface="+mn-lt"/>
            </a:endParaRPr>
          </a:p>
        </p:txBody>
      </p:sp>
      <p:sp>
        <p:nvSpPr>
          <p:cNvPr id="3" name="Marcador de contenido 2"/>
          <p:cNvSpPr>
            <a:spLocks noGrp="1"/>
          </p:cNvSpPr>
          <p:nvPr>
            <p:ph idx="1"/>
          </p:nvPr>
        </p:nvSpPr>
        <p:spPr>
          <a:xfrm>
            <a:off x="838198" y="1188957"/>
            <a:ext cx="10515600" cy="1744578"/>
          </a:xfrm>
        </p:spPr>
        <p:txBody>
          <a:bodyPr/>
          <a:lstStyle/>
          <a:p>
            <a:pPr marL="0" indent="0" algn="just">
              <a:buNone/>
            </a:pPr>
            <a:r>
              <a:rPr lang="es-ES" dirty="0">
                <a:solidFill>
                  <a:schemeClr val="accent5">
                    <a:lumMod val="75000"/>
                  </a:schemeClr>
                </a:solidFill>
              </a:rPr>
              <a:t>El director indica que el centro poblado no cuenta con servicio de internet por estar ubicado en zona de frontera, y que él con la colaboración de todos los padres de familia pagan el servicio de internet de ecuador por que este local educativo colinda con ese país.</a:t>
            </a:r>
            <a:endParaRPr lang="es-PE" dirty="0">
              <a:solidFill>
                <a:schemeClr val="accent5">
                  <a:lumMod val="75000"/>
                </a:schemeClr>
              </a:solidFill>
            </a:endParaRPr>
          </a:p>
        </p:txBody>
      </p:sp>
      <p:sp>
        <p:nvSpPr>
          <p:cNvPr id="4" name="Marcador de contenido 2"/>
          <p:cNvSpPr txBox="1">
            <a:spLocks/>
          </p:cNvSpPr>
          <p:nvPr/>
        </p:nvSpPr>
        <p:spPr>
          <a:xfrm>
            <a:off x="838198" y="3635208"/>
            <a:ext cx="10515600" cy="1327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dirty="0">
                <a:solidFill>
                  <a:schemeClr val="accent5">
                    <a:lumMod val="75000"/>
                  </a:schemeClr>
                </a:solidFill>
              </a:rPr>
              <a:t>El director indica que la institución educativa accede a este servicio de internet a través de un pago mensual que le hace a un señor que tiene instalado una antena parabólica de internet en su vivienda.</a:t>
            </a:r>
            <a:endParaRPr lang="es-PE" dirty="0">
              <a:solidFill>
                <a:schemeClr val="accent5">
                  <a:lumMod val="75000"/>
                </a:schemeClr>
              </a:solidFill>
            </a:endParaRPr>
          </a:p>
        </p:txBody>
      </p:sp>
      <p:sp>
        <p:nvSpPr>
          <p:cNvPr id="5" name="Título 1"/>
          <p:cNvSpPr txBox="1">
            <a:spLocks/>
          </p:cNvSpPr>
          <p:nvPr/>
        </p:nvSpPr>
        <p:spPr>
          <a:xfrm>
            <a:off x="838199" y="2985671"/>
            <a:ext cx="1544053" cy="621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rgbClr val="C00000"/>
                </a:solidFill>
                <a:latin typeface="+mn-lt"/>
              </a:rPr>
              <a:t>Caso 2:</a:t>
            </a:r>
            <a:endParaRPr lang="es-PE" sz="3200" b="1" dirty="0">
              <a:solidFill>
                <a:srgbClr val="C00000"/>
              </a:solidFill>
              <a:latin typeface="+mn-lt"/>
            </a:endParaRPr>
          </a:p>
        </p:txBody>
      </p:sp>
      <p:sp>
        <p:nvSpPr>
          <p:cNvPr id="6" name="Marcador de contenido 2"/>
          <p:cNvSpPr txBox="1">
            <a:spLocks/>
          </p:cNvSpPr>
          <p:nvPr/>
        </p:nvSpPr>
        <p:spPr>
          <a:xfrm>
            <a:off x="1403684" y="5325388"/>
            <a:ext cx="9833811" cy="581698"/>
          </a:xfrm>
          <a:prstGeom prst="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dirty="0">
                <a:solidFill>
                  <a:schemeClr val="accent5">
                    <a:lumMod val="75000"/>
                  </a:schemeClr>
                </a:solidFill>
              </a:rPr>
              <a:t>En ambos casos el local educativo cuenta con servicio de internet</a:t>
            </a:r>
            <a:endParaRPr lang="es-PE" dirty="0">
              <a:solidFill>
                <a:schemeClr val="accent5">
                  <a:lumMod val="75000"/>
                </a:schemeClr>
              </a:solidFill>
            </a:endParaRPr>
          </a:p>
        </p:txBody>
      </p:sp>
    </p:spTree>
    <p:extLst>
      <p:ext uri="{BB962C8B-B14F-4D97-AF65-F5344CB8AC3E}">
        <p14:creationId xmlns:p14="http://schemas.microsoft.com/office/powerpoint/2010/main" val="422431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ipse 18"/>
          <p:cNvSpPr/>
          <p:nvPr/>
        </p:nvSpPr>
        <p:spPr>
          <a:xfrm>
            <a:off x="967446" y="5666273"/>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ítulo 1"/>
          <p:cNvSpPr txBox="1">
            <a:spLocks/>
          </p:cNvSpPr>
          <p:nvPr/>
        </p:nvSpPr>
        <p:spPr>
          <a:xfrm>
            <a:off x="1043281" y="364219"/>
            <a:ext cx="10420838" cy="836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3200" b="1" dirty="0">
                <a:solidFill>
                  <a:srgbClr val="C00000"/>
                </a:solidFill>
                <a:latin typeface="+mn-lt"/>
              </a:rPr>
              <a:t>Estructura de la Ficha Unificada de Infraestructura Educativa</a:t>
            </a:r>
          </a:p>
        </p:txBody>
      </p:sp>
      <p:pic>
        <p:nvPicPr>
          <p:cNvPr id="18" name="Imagen 17"/>
          <p:cNvPicPr>
            <a:picLocks noChangeAspect="1"/>
          </p:cNvPicPr>
          <p:nvPr/>
        </p:nvPicPr>
        <p:blipFill>
          <a:blip r:embed="rId2"/>
          <a:stretch>
            <a:fillRect/>
          </a:stretch>
        </p:blipFill>
        <p:spPr>
          <a:xfrm>
            <a:off x="1360838" y="1150578"/>
            <a:ext cx="2109399" cy="5175953"/>
          </a:xfrm>
          <a:prstGeom prst="rect">
            <a:avLst/>
          </a:prstGeom>
        </p:spPr>
      </p:pic>
      <p:grpSp>
        <p:nvGrpSpPr>
          <p:cNvPr id="5" name="Grupo 4"/>
          <p:cNvGrpSpPr/>
          <p:nvPr/>
        </p:nvGrpSpPr>
        <p:grpSpPr>
          <a:xfrm>
            <a:off x="3863629" y="3381483"/>
            <a:ext cx="9049419" cy="1502880"/>
            <a:chOff x="3890035" y="3174280"/>
            <a:chExt cx="9049419" cy="1502880"/>
          </a:xfrm>
        </p:grpSpPr>
        <p:grpSp>
          <p:nvGrpSpPr>
            <p:cNvPr id="24" name="Grupo 23"/>
            <p:cNvGrpSpPr/>
            <p:nvPr/>
          </p:nvGrpSpPr>
          <p:grpSpPr>
            <a:xfrm>
              <a:off x="3890035" y="3174280"/>
              <a:ext cx="7316300" cy="1203536"/>
              <a:chOff x="3922397" y="3153275"/>
              <a:chExt cx="7316300" cy="1203536"/>
            </a:xfrm>
          </p:grpSpPr>
          <p:sp>
            <p:nvSpPr>
              <p:cNvPr id="9" name="Forma libre 8"/>
              <p:cNvSpPr/>
              <p:nvPr/>
            </p:nvSpPr>
            <p:spPr>
              <a:xfrm>
                <a:off x="4531964" y="3153275"/>
                <a:ext cx="6706733" cy="1203536"/>
              </a:xfrm>
              <a:custGeom>
                <a:avLst/>
                <a:gdLst>
                  <a:gd name="connsiteX0" fmla="*/ 0 w 5586950"/>
                  <a:gd name="connsiteY0" fmla="*/ 0 h 829200"/>
                  <a:gd name="connsiteX1" fmla="*/ 5586950 w 5586950"/>
                  <a:gd name="connsiteY1" fmla="*/ 0 h 829200"/>
                  <a:gd name="connsiteX2" fmla="*/ 5586950 w 5586950"/>
                  <a:gd name="connsiteY2" fmla="*/ 829200 h 829200"/>
                  <a:gd name="connsiteX3" fmla="*/ 0 w 5586950"/>
                  <a:gd name="connsiteY3" fmla="*/ 829200 h 829200"/>
                  <a:gd name="connsiteX4" fmla="*/ 0 w 5586950"/>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950" h="829200">
                    <a:moveTo>
                      <a:pt x="0" y="0"/>
                    </a:moveTo>
                    <a:lnTo>
                      <a:pt x="5586950" y="0"/>
                    </a:lnTo>
                    <a:lnTo>
                      <a:pt x="5586950" y="829200"/>
                    </a:lnTo>
                    <a:lnTo>
                      <a:pt x="0" y="829200"/>
                    </a:lnTo>
                    <a:lnTo>
                      <a:pt x="0" y="0"/>
                    </a:lnTo>
                    <a:close/>
                  </a:path>
                </a:pathLst>
              </a:custGeom>
              <a:solidFill>
                <a:srgbClr val="C00000"/>
              </a:solidFill>
            </p:spPr>
            <p:style>
              <a:lnRef idx="2">
                <a:schemeClr val="lt1">
                  <a:hueOff val="0"/>
                  <a:satOff val="0"/>
                  <a:lumOff val="0"/>
                  <a:alphaOff val="0"/>
                </a:schemeClr>
              </a:lnRef>
              <a:fillRef idx="1">
                <a:schemeClr val="accent5">
                  <a:hueOff val="2161792"/>
                  <a:satOff val="-21085"/>
                  <a:lumOff val="-10196"/>
                  <a:alphaOff val="0"/>
                </a:schemeClr>
              </a:fillRef>
              <a:effectRef idx="0">
                <a:schemeClr val="accent5">
                  <a:hueOff val="2161792"/>
                  <a:satOff val="-21085"/>
                  <a:lumOff val="-10196"/>
                  <a:alphaOff val="0"/>
                </a:schemeClr>
              </a:effectRef>
              <a:fontRef idx="minor">
                <a:schemeClr val="lt1"/>
              </a:fontRef>
            </p:style>
            <p:txBody>
              <a:bodyPr spcFirstLastPara="0" vert="horz" wrap="square" lIns="658178" tIns="40640" rIns="40640" bIns="40640" numCol="1" spcCol="1270" anchor="ctr" anchorCtr="0">
                <a:noAutofit/>
              </a:bodyPr>
              <a:lstStyle/>
              <a:p>
                <a:pPr marR="1898015" algn="just">
                  <a:lnSpc>
                    <a:spcPct val="119000"/>
                  </a:lnSpc>
                  <a:spcBef>
                    <a:spcPts val="600"/>
                  </a:spcBef>
                  <a:spcAft>
                    <a:spcPts val="0"/>
                  </a:spcAft>
                </a:pPr>
                <a:endParaRPr lang="es-ES" b="1" dirty="0">
                  <a:solidFill>
                    <a:schemeClr val="bg1"/>
                  </a:solidFill>
                  <a:ea typeface="Calibri" panose="020F0502020204030204" pitchFamily="34" charset="0"/>
                  <a:cs typeface="Lucida Sans Unicode" panose="020B0602030504020204" pitchFamily="34" charset="0"/>
                </a:endParaRPr>
              </a:p>
            </p:txBody>
          </p:sp>
          <p:sp>
            <p:nvSpPr>
              <p:cNvPr id="11" name="Elipse 10"/>
              <p:cNvSpPr/>
              <p:nvPr/>
            </p:nvSpPr>
            <p:spPr>
              <a:xfrm>
                <a:off x="3922397" y="3166232"/>
                <a:ext cx="1200285" cy="1190578"/>
              </a:xfrm>
              <a:prstGeom prst="ellipse">
                <a:avLst/>
              </a:prstGeom>
              <a:solidFill>
                <a:schemeClr val="bg1"/>
              </a:solidFill>
              <a:ln w="3810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6" name="Rectángulo 15"/>
              <p:cNvSpPr/>
              <p:nvPr/>
            </p:nvSpPr>
            <p:spPr>
              <a:xfrm>
                <a:off x="3956648" y="3358947"/>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Capítulo800</a:t>
                </a:r>
                <a:endParaRPr lang="es-PE" sz="2000" b="1" dirty="0">
                  <a:solidFill>
                    <a:schemeClr val="accent5">
                      <a:lumMod val="50000"/>
                    </a:schemeClr>
                  </a:solidFill>
                </a:endParaRPr>
              </a:p>
            </p:txBody>
          </p:sp>
        </p:grpSp>
        <p:sp>
          <p:nvSpPr>
            <p:cNvPr id="2" name="Rectángulo 1"/>
            <p:cNvSpPr/>
            <p:nvPr/>
          </p:nvSpPr>
          <p:spPr>
            <a:xfrm>
              <a:off x="5144394" y="3261388"/>
              <a:ext cx="7795060" cy="1415772"/>
            </a:xfrm>
            <a:prstGeom prst="rect">
              <a:avLst/>
            </a:prstGeom>
          </p:spPr>
          <p:txBody>
            <a:bodyPr wrap="square">
              <a:spAutoFit/>
            </a:bodyPr>
            <a:lstStyle/>
            <a:p>
              <a:pPr marR="1898015">
                <a:spcBef>
                  <a:spcPts val="600"/>
                </a:spcBef>
                <a:spcAft>
                  <a:spcPts val="0"/>
                </a:spcAft>
              </a:pPr>
              <a:r>
                <a:rPr lang="es-ES" sz="2000" b="1" dirty="0">
                  <a:solidFill>
                    <a:schemeClr val="bg1"/>
                  </a:solidFill>
                  <a:ea typeface="Calibri" panose="020F0502020204030204" pitchFamily="34" charset="0"/>
                  <a:cs typeface="Lucida Sans Unicode" panose="020B0602030504020204" pitchFamily="34" charset="0"/>
                </a:rPr>
                <a:t>Estado de los recursos tecnológicos y equipamiento en el local educativo.</a:t>
              </a:r>
            </a:p>
            <a:p>
              <a:pPr marR="1898015">
                <a:spcBef>
                  <a:spcPts val="600"/>
                </a:spcBef>
              </a:pPr>
              <a:r>
                <a:rPr lang="es-ES" sz="1600" dirty="0" err="1">
                  <a:solidFill>
                    <a:schemeClr val="bg1"/>
                  </a:solidFill>
                  <a:ea typeface="Calibri" panose="020F0502020204030204" pitchFamily="34" charset="0"/>
                  <a:cs typeface="Lucida Sans Unicode" panose="020B0602030504020204" pitchFamily="34" charset="0"/>
                </a:rPr>
                <a:t>Preg</a:t>
              </a:r>
              <a:r>
                <a:rPr lang="es-ES" sz="1600" dirty="0">
                  <a:solidFill>
                    <a:schemeClr val="bg1"/>
                  </a:solidFill>
                  <a:ea typeface="Calibri" panose="020F0502020204030204" pitchFamily="34" charset="0"/>
                  <a:cs typeface="Lucida Sans Unicode" panose="020B0602030504020204" pitchFamily="34" charset="0"/>
                </a:rPr>
                <a:t>. 803. Estado de equipos de interconexión y protección</a:t>
              </a:r>
              <a:r>
                <a:rPr lang="es-ES" sz="1600" dirty="0">
                  <a:solidFill>
                    <a:srgbClr val="2F5496"/>
                  </a:solidFill>
                  <a:ea typeface="Calibri" panose="020F0502020204030204" pitchFamily="34" charset="0"/>
                  <a:cs typeface="Lucida Sans Unicode" panose="020B0602030504020204" pitchFamily="34" charset="0"/>
                </a:rPr>
                <a:t> </a:t>
              </a:r>
              <a:r>
                <a:rPr lang="es-ES" sz="1600" dirty="0">
                  <a:solidFill>
                    <a:srgbClr val="FF0000"/>
                  </a:solidFill>
                  <a:ea typeface="Calibri" panose="020F0502020204030204" pitchFamily="34" charset="0"/>
                  <a:cs typeface="Lucida Sans Unicode" panose="020B0602030504020204" pitchFamily="34" charset="0"/>
                </a:rPr>
                <a:t>NUEVO</a:t>
              </a:r>
              <a:endParaRPr lang="es-ES" sz="1600" b="1" dirty="0">
                <a:solidFill>
                  <a:schemeClr val="bg1"/>
                </a:solidFill>
                <a:ea typeface="Calibri" panose="020F0502020204030204" pitchFamily="34" charset="0"/>
                <a:cs typeface="Lucida Sans Unicode" panose="020B0602030504020204" pitchFamily="34" charset="0"/>
              </a:endParaRPr>
            </a:p>
            <a:p>
              <a:pPr marR="1898015">
                <a:spcBef>
                  <a:spcPts val="600"/>
                </a:spcBef>
                <a:spcAft>
                  <a:spcPts val="0"/>
                </a:spcAft>
              </a:pPr>
              <a:endParaRPr lang="es-ES" sz="2000" b="1" dirty="0">
                <a:solidFill>
                  <a:schemeClr val="bg1"/>
                </a:solidFill>
                <a:ea typeface="Calibri" panose="020F0502020204030204" pitchFamily="34" charset="0"/>
                <a:cs typeface="Lucida Sans Unicode" panose="020B0602030504020204" pitchFamily="34" charset="0"/>
              </a:endParaRPr>
            </a:p>
          </p:txBody>
        </p:sp>
      </p:grpSp>
      <p:grpSp>
        <p:nvGrpSpPr>
          <p:cNvPr id="8" name="Grupo 7"/>
          <p:cNvGrpSpPr/>
          <p:nvPr/>
        </p:nvGrpSpPr>
        <p:grpSpPr>
          <a:xfrm>
            <a:off x="3890035" y="1619112"/>
            <a:ext cx="9049419" cy="1129506"/>
            <a:chOff x="3890035" y="1619112"/>
            <a:chExt cx="9049419" cy="1129506"/>
          </a:xfrm>
        </p:grpSpPr>
        <p:grpSp>
          <p:nvGrpSpPr>
            <p:cNvPr id="23" name="Grupo 22"/>
            <p:cNvGrpSpPr/>
            <p:nvPr/>
          </p:nvGrpSpPr>
          <p:grpSpPr>
            <a:xfrm>
              <a:off x="3890035" y="1619112"/>
              <a:ext cx="7307451" cy="1129506"/>
              <a:chOff x="3890035" y="1619112"/>
              <a:chExt cx="7180963" cy="1129506"/>
            </a:xfrm>
          </p:grpSpPr>
          <p:sp>
            <p:nvSpPr>
              <p:cNvPr id="6" name="Forma libre 5"/>
              <p:cNvSpPr/>
              <p:nvPr/>
            </p:nvSpPr>
            <p:spPr>
              <a:xfrm>
                <a:off x="4531964" y="1693089"/>
                <a:ext cx="6539034" cy="981551"/>
              </a:xfrm>
              <a:custGeom>
                <a:avLst/>
                <a:gdLst>
                  <a:gd name="connsiteX0" fmla="*/ 0 w 5888365"/>
                  <a:gd name="connsiteY0" fmla="*/ 0 h 829200"/>
                  <a:gd name="connsiteX1" fmla="*/ 5888365 w 5888365"/>
                  <a:gd name="connsiteY1" fmla="*/ 0 h 829200"/>
                  <a:gd name="connsiteX2" fmla="*/ 5888365 w 5888365"/>
                  <a:gd name="connsiteY2" fmla="*/ 829200 h 829200"/>
                  <a:gd name="connsiteX3" fmla="*/ 0 w 5888365"/>
                  <a:gd name="connsiteY3" fmla="*/ 829200 h 829200"/>
                  <a:gd name="connsiteX4" fmla="*/ 0 w 5888365"/>
                  <a:gd name="connsiteY4" fmla="*/ 0 h 8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8365" h="829200">
                    <a:moveTo>
                      <a:pt x="0" y="0"/>
                    </a:moveTo>
                    <a:lnTo>
                      <a:pt x="5888365" y="0"/>
                    </a:lnTo>
                    <a:lnTo>
                      <a:pt x="5888365" y="829200"/>
                    </a:lnTo>
                    <a:lnTo>
                      <a:pt x="0" y="829200"/>
                    </a:lnTo>
                    <a:lnTo>
                      <a:pt x="0" y="0"/>
                    </a:lnTo>
                    <a:close/>
                  </a:path>
                </a:pathLst>
              </a:custGeom>
              <a:solidFill>
                <a:srgbClr val="01489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58178" tIns="40640" rIns="40640" bIns="40640" numCol="1" spcCol="1270" anchor="ctr" anchorCtr="0">
                <a:noAutofit/>
              </a:bodyPr>
              <a:lstStyle/>
              <a:p>
                <a:endParaRPr lang="es-PE" sz="2000" dirty="0">
                  <a:solidFill>
                    <a:schemeClr val="bg1"/>
                  </a:solidFill>
                </a:endParaRPr>
              </a:p>
              <a:p>
                <a:endParaRPr lang="es-PE" sz="2000" dirty="0">
                  <a:solidFill>
                    <a:schemeClr val="bg1"/>
                  </a:solidFill>
                </a:endParaRPr>
              </a:p>
            </p:txBody>
          </p:sp>
          <p:sp>
            <p:nvSpPr>
              <p:cNvPr id="7" name="Elipse 6"/>
              <p:cNvSpPr/>
              <p:nvPr/>
            </p:nvSpPr>
            <p:spPr>
              <a:xfrm>
                <a:off x="3890035" y="1619112"/>
                <a:ext cx="1232647" cy="1129506"/>
              </a:xfrm>
              <a:prstGeom prst="ellipse">
                <a:avLst/>
              </a:prstGeom>
              <a:solidFill>
                <a:schemeClr val="bg1"/>
              </a:solidFill>
              <a:ln w="38100">
                <a:solidFill>
                  <a:srgbClr val="01489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dirty="0">
                  <a:solidFill>
                    <a:schemeClr val="accent5">
                      <a:lumMod val="75000"/>
                    </a:schemeClr>
                  </a:solidFill>
                </a:endParaRPr>
              </a:p>
            </p:txBody>
          </p:sp>
          <p:sp>
            <p:nvSpPr>
              <p:cNvPr id="15" name="Rectángulo 14"/>
              <p:cNvSpPr/>
              <p:nvPr/>
            </p:nvSpPr>
            <p:spPr>
              <a:xfrm>
                <a:off x="3968607" y="1801372"/>
                <a:ext cx="1099419" cy="832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a:solidFill>
                      <a:schemeClr val="accent5">
                        <a:lumMod val="50000"/>
                      </a:schemeClr>
                    </a:solidFill>
                  </a:rPr>
                  <a:t>Capítulo700</a:t>
                </a:r>
                <a:endParaRPr lang="es-PE" sz="2000" b="1" dirty="0">
                  <a:solidFill>
                    <a:schemeClr val="accent5">
                      <a:lumMod val="50000"/>
                    </a:schemeClr>
                  </a:solidFill>
                </a:endParaRPr>
              </a:p>
            </p:txBody>
          </p:sp>
        </p:grpSp>
        <p:sp>
          <p:nvSpPr>
            <p:cNvPr id="20" name="Rectángulo 19"/>
            <p:cNvSpPr/>
            <p:nvPr/>
          </p:nvSpPr>
          <p:spPr>
            <a:xfrm>
              <a:off x="5144394" y="1833528"/>
              <a:ext cx="7795060" cy="707886"/>
            </a:xfrm>
            <a:prstGeom prst="rect">
              <a:avLst/>
            </a:prstGeom>
          </p:spPr>
          <p:txBody>
            <a:bodyPr wrap="square">
              <a:spAutoFit/>
            </a:bodyPr>
            <a:lstStyle/>
            <a:p>
              <a:pPr marR="1898015">
                <a:spcBef>
                  <a:spcPts val="600"/>
                </a:spcBef>
                <a:spcAft>
                  <a:spcPts val="0"/>
                </a:spcAft>
              </a:pPr>
              <a:r>
                <a:rPr lang="es-ES" sz="2000" b="1" dirty="0">
                  <a:solidFill>
                    <a:schemeClr val="bg1"/>
                  </a:solidFill>
                  <a:ea typeface="Calibri" panose="020F0502020204030204" pitchFamily="34" charset="0"/>
                  <a:cs typeface="Lucida Sans Unicode" panose="020B0602030504020204" pitchFamily="34" charset="0"/>
                </a:rPr>
                <a:t>Características de espacios usados como servicios higiénicos  en el local educativo</a:t>
              </a:r>
              <a:r>
                <a:rPr lang="es-ES" sz="2000" dirty="0">
                  <a:solidFill>
                    <a:srgbClr val="FF0000"/>
                  </a:solidFill>
                  <a:ea typeface="Calibri" panose="020F0502020204030204" pitchFamily="34" charset="0"/>
                  <a:cs typeface="Lucida Sans Unicode" panose="020B0602030504020204" pitchFamily="34" charset="0"/>
                </a:rPr>
                <a:t>. NUEVO</a:t>
              </a:r>
            </a:p>
          </p:txBody>
        </p:sp>
      </p:grpSp>
      <p:grpSp>
        <p:nvGrpSpPr>
          <p:cNvPr id="17" name="Grupo 16"/>
          <p:cNvGrpSpPr/>
          <p:nvPr/>
        </p:nvGrpSpPr>
        <p:grpSpPr>
          <a:xfrm>
            <a:off x="0" y="109247"/>
            <a:ext cx="4659401" cy="338554"/>
            <a:chOff x="0" y="266003"/>
            <a:chExt cx="4659401" cy="338554"/>
          </a:xfrm>
        </p:grpSpPr>
        <p:sp>
          <p:nvSpPr>
            <p:cNvPr id="21" name="Rectángulo 20"/>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2" name="Rectángulo 2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83303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085682" y="2307361"/>
            <a:ext cx="4724397" cy="4238511"/>
          </a:xfrm>
          <a:prstGeom prst="rect">
            <a:avLst/>
          </a:prstGeom>
          <a:solidFill>
            <a:schemeClr val="accent4">
              <a:lumMod val="40000"/>
              <a:lumOff val="60000"/>
            </a:schemeClr>
          </a:solid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PE"/>
          </a:p>
        </p:txBody>
      </p:sp>
      <p:pic>
        <p:nvPicPr>
          <p:cNvPr id="5" name="Marcador de contenido 4"/>
          <p:cNvPicPr>
            <a:picLocks noGrp="1" noChangeAspect="1"/>
          </p:cNvPicPr>
          <p:nvPr>
            <p:ph idx="1"/>
          </p:nvPr>
        </p:nvPicPr>
        <p:blipFill>
          <a:blip r:embed="rId3"/>
          <a:stretch>
            <a:fillRect/>
          </a:stretch>
        </p:blipFill>
        <p:spPr>
          <a:xfrm rot="16200000">
            <a:off x="2113383" y="1686763"/>
            <a:ext cx="3317035" cy="5867398"/>
          </a:xfrm>
          <a:prstGeom prst="rect">
            <a:avLst/>
          </a:prstGeom>
          <a:ln>
            <a:solidFill>
              <a:schemeClr val="accent4">
                <a:lumMod val="75000"/>
              </a:schemeClr>
            </a:solidFill>
          </a:ln>
        </p:spPr>
      </p:pic>
      <p:sp>
        <p:nvSpPr>
          <p:cNvPr id="6" name="Título 1"/>
          <p:cNvSpPr>
            <a:spLocks noGrp="1"/>
          </p:cNvSpPr>
          <p:nvPr>
            <p:ph type="title"/>
          </p:nvPr>
        </p:nvSpPr>
        <p:spPr>
          <a:xfrm>
            <a:off x="838200" y="462197"/>
            <a:ext cx="8362950" cy="838200"/>
          </a:xfrm>
        </p:spPr>
        <p:txBody>
          <a:bodyPr>
            <a:normAutofit/>
          </a:bodyPr>
          <a:lstStyle/>
          <a:p>
            <a:r>
              <a:rPr lang="es-PE" sz="3200" b="1" dirty="0">
                <a:solidFill>
                  <a:srgbClr val="C00000"/>
                </a:solidFill>
                <a:latin typeface="+mn-lt"/>
              </a:rPr>
              <a:t>Servicio de internet en el local educativo</a:t>
            </a:r>
          </a:p>
        </p:txBody>
      </p:sp>
      <p:sp>
        <p:nvSpPr>
          <p:cNvPr id="7" name="Rectángulo 6"/>
          <p:cNvSpPr/>
          <p:nvPr/>
        </p:nvSpPr>
        <p:spPr>
          <a:xfrm>
            <a:off x="7138358" y="2390888"/>
            <a:ext cx="4619043" cy="4154984"/>
          </a:xfrm>
          <a:prstGeom prst="rect">
            <a:avLst/>
          </a:prstGeom>
        </p:spPr>
        <p:txBody>
          <a:bodyPr wrap="square">
            <a:spAutoFit/>
          </a:bodyPr>
          <a:lstStyle/>
          <a:p>
            <a:pPr algn="just"/>
            <a:r>
              <a:rPr lang="es-ES" sz="2400" dirty="0">
                <a:solidFill>
                  <a:schemeClr val="accent5">
                    <a:lumMod val="75000"/>
                  </a:schemeClr>
                </a:solidFill>
              </a:rPr>
              <a:t>Es el ambiente que funciona como el centro de recepción, administración, custodia, almacenamiento y mantenimiento de los equipos, así como el monitoreo de la información para todo el local educativo. </a:t>
            </a:r>
          </a:p>
          <a:p>
            <a:pPr algn="just"/>
            <a:r>
              <a:rPr lang="es-ES" sz="2400" dirty="0">
                <a:solidFill>
                  <a:schemeClr val="accent5">
                    <a:lumMod val="75000"/>
                  </a:schemeClr>
                </a:solidFill>
              </a:rPr>
              <a:t>Se encuentra en una ubicación anexa al Aula de Innovación Pedagógica y cuenta con el servidor general.</a:t>
            </a:r>
            <a:endParaRPr lang="es-PE" sz="2400" dirty="0">
              <a:solidFill>
                <a:schemeClr val="accent5">
                  <a:lumMod val="75000"/>
                </a:schemeClr>
              </a:solidFill>
            </a:endParaRPr>
          </a:p>
        </p:txBody>
      </p:sp>
      <p:pic>
        <p:nvPicPr>
          <p:cNvPr id="9" name="Imagen 8"/>
          <p:cNvPicPr>
            <a:picLocks noChangeAspect="1"/>
          </p:cNvPicPr>
          <p:nvPr/>
        </p:nvPicPr>
        <p:blipFill>
          <a:blip r:embed="rId4"/>
          <a:stretch>
            <a:fillRect/>
          </a:stretch>
        </p:blipFill>
        <p:spPr>
          <a:xfrm>
            <a:off x="838200" y="1493738"/>
            <a:ext cx="5867400" cy="1125942"/>
          </a:xfrm>
          <a:prstGeom prst="rect">
            <a:avLst/>
          </a:prstGeom>
          <a:ln>
            <a:solidFill>
              <a:schemeClr val="accent4">
                <a:lumMod val="75000"/>
              </a:schemeClr>
            </a:solidFill>
          </a:ln>
        </p:spPr>
      </p:pic>
      <p:sp>
        <p:nvSpPr>
          <p:cNvPr id="10" name="Rectángulo 9"/>
          <p:cNvSpPr/>
          <p:nvPr/>
        </p:nvSpPr>
        <p:spPr>
          <a:xfrm>
            <a:off x="7214680" y="1300397"/>
            <a:ext cx="4595399" cy="954107"/>
          </a:xfrm>
          <a:prstGeom prst="rect">
            <a:avLst/>
          </a:prstGeom>
        </p:spPr>
        <p:txBody>
          <a:bodyPr wrap="square">
            <a:spAutoFit/>
          </a:bodyPr>
          <a:lstStyle/>
          <a:p>
            <a:r>
              <a:rPr lang="es-PE" sz="2800" b="1" dirty="0">
                <a:solidFill>
                  <a:srgbClr val="C00000"/>
                </a:solidFill>
              </a:rPr>
              <a:t>¿Qué es el cuarto de carga o módulo de conectividad?</a:t>
            </a:r>
            <a:endParaRPr lang="es-PE" sz="2800" dirty="0"/>
          </a:p>
        </p:txBody>
      </p:sp>
      <p:sp>
        <p:nvSpPr>
          <p:cNvPr id="12" name="Llamada rectangular 11"/>
          <p:cNvSpPr/>
          <p:nvPr/>
        </p:nvSpPr>
        <p:spPr>
          <a:xfrm>
            <a:off x="5067300" y="3162300"/>
            <a:ext cx="1428750" cy="723900"/>
          </a:xfrm>
          <a:prstGeom prst="wedgeRectCallout">
            <a:avLst>
              <a:gd name="adj1" fmla="val 8500"/>
              <a:gd name="adj2" fmla="val 6250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Cuarto de carga</a:t>
            </a:r>
            <a:endParaRPr lang="es-PE" b="1" dirty="0"/>
          </a:p>
        </p:txBody>
      </p:sp>
      <p:grpSp>
        <p:nvGrpSpPr>
          <p:cNvPr id="11" name="Grupo 10"/>
          <p:cNvGrpSpPr/>
          <p:nvPr/>
        </p:nvGrpSpPr>
        <p:grpSpPr>
          <a:xfrm>
            <a:off x="0" y="109247"/>
            <a:ext cx="4659401" cy="338554"/>
            <a:chOff x="0" y="266003"/>
            <a:chExt cx="4659401" cy="338554"/>
          </a:xfrm>
        </p:grpSpPr>
        <p:sp>
          <p:nvSpPr>
            <p:cNvPr id="13" name="Rectángulo 12"/>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4" name="Rectángulo 13"/>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72078308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300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121182"/>
            <a:ext cx="7124769" cy="1200329"/>
          </a:xfrm>
          <a:prstGeom prst="rect">
            <a:avLst/>
          </a:prstGeom>
          <a:noFill/>
        </p:spPr>
        <p:txBody>
          <a:bodyPr wrap="square">
            <a:spAutoFit/>
          </a:bodyPr>
          <a:lstStyle/>
          <a:p>
            <a:r>
              <a:rPr lang="es-PE" sz="3600" b="1" dirty="0">
                <a:solidFill>
                  <a:schemeClr val="accent5">
                    <a:lumMod val="50000"/>
                  </a:schemeClr>
                </a:solidFill>
              </a:rPr>
              <a:t>Información del Cerco Perimétrico en el Local Educativo</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73449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24428" y="636234"/>
            <a:ext cx="7421605" cy="836444"/>
          </a:xfrm>
        </p:spPr>
        <p:txBody>
          <a:bodyPr>
            <a:normAutofit/>
          </a:bodyPr>
          <a:lstStyle/>
          <a:p>
            <a:r>
              <a:rPr lang="es-ES" sz="3200" b="1" dirty="0">
                <a:solidFill>
                  <a:srgbClr val="C00000"/>
                </a:solidFill>
                <a:latin typeface="+mn-lt"/>
              </a:rPr>
              <a:t>¿Qué entendemos por cerco perimétrico?</a:t>
            </a:r>
            <a:endParaRPr lang="es-PE" sz="3200" b="1" dirty="0">
              <a:solidFill>
                <a:srgbClr val="C00000"/>
              </a:solidFill>
              <a:latin typeface="+mn-lt"/>
            </a:endParaRPr>
          </a:p>
        </p:txBody>
      </p:sp>
      <p:sp>
        <p:nvSpPr>
          <p:cNvPr id="17" name="Rectángulo 16"/>
          <p:cNvSpPr/>
          <p:nvPr/>
        </p:nvSpPr>
        <p:spPr>
          <a:xfrm>
            <a:off x="1087056" y="1668652"/>
            <a:ext cx="9648903" cy="830997"/>
          </a:xfrm>
          <a:prstGeom prst="rect">
            <a:avLst/>
          </a:prstGeom>
        </p:spPr>
        <p:txBody>
          <a:bodyPr wrap="square">
            <a:spAutoFit/>
          </a:bodyPr>
          <a:lstStyle/>
          <a:p>
            <a:r>
              <a:rPr lang="es-ES" sz="2400" dirty="0">
                <a:solidFill>
                  <a:schemeClr val="accent5">
                    <a:lumMod val="75000"/>
                  </a:schemeClr>
                </a:solidFill>
              </a:rPr>
              <a:t>El </a:t>
            </a:r>
            <a:r>
              <a:rPr lang="es-ES" sz="2400" b="1" dirty="0">
                <a:solidFill>
                  <a:schemeClr val="accent5">
                    <a:lumMod val="75000"/>
                  </a:schemeClr>
                </a:solidFill>
              </a:rPr>
              <a:t>cerco perimétrico </a:t>
            </a:r>
            <a:r>
              <a:rPr lang="es-ES" sz="2400" dirty="0">
                <a:solidFill>
                  <a:schemeClr val="accent5">
                    <a:lumMod val="75000"/>
                  </a:schemeClr>
                </a:solidFill>
              </a:rPr>
              <a:t>está constituido por los elementos de protección y/o seguridad dispuestos en el perímetro del local educativo.</a:t>
            </a:r>
          </a:p>
        </p:txBody>
      </p:sp>
      <p:pic>
        <p:nvPicPr>
          <p:cNvPr id="3" name="Imagen 2"/>
          <p:cNvPicPr>
            <a:picLocks noChangeAspect="1"/>
          </p:cNvPicPr>
          <p:nvPr/>
        </p:nvPicPr>
        <p:blipFill>
          <a:blip r:embed="rId3"/>
          <a:stretch>
            <a:fillRect/>
          </a:stretch>
        </p:blipFill>
        <p:spPr>
          <a:xfrm>
            <a:off x="1293352" y="2814029"/>
            <a:ext cx="2939512" cy="1754592"/>
          </a:xfrm>
          <a:prstGeom prst="rect">
            <a:avLst/>
          </a:prstGeom>
        </p:spPr>
      </p:pic>
      <p:pic>
        <p:nvPicPr>
          <p:cNvPr id="5" name="Imagen 4"/>
          <p:cNvPicPr>
            <a:picLocks noChangeAspect="1"/>
          </p:cNvPicPr>
          <p:nvPr/>
        </p:nvPicPr>
        <p:blipFill>
          <a:blip r:embed="rId4"/>
          <a:stretch>
            <a:fillRect/>
          </a:stretch>
        </p:blipFill>
        <p:spPr>
          <a:xfrm>
            <a:off x="2925158" y="4817535"/>
            <a:ext cx="2615411" cy="1682642"/>
          </a:xfrm>
          <a:prstGeom prst="rect">
            <a:avLst/>
          </a:prstGeom>
        </p:spPr>
      </p:pic>
      <p:pic>
        <p:nvPicPr>
          <p:cNvPr id="6" name="Imagen 5"/>
          <p:cNvPicPr>
            <a:picLocks noChangeAspect="1"/>
          </p:cNvPicPr>
          <p:nvPr/>
        </p:nvPicPr>
        <p:blipFill>
          <a:blip r:embed="rId5"/>
          <a:stretch>
            <a:fillRect/>
          </a:stretch>
        </p:blipFill>
        <p:spPr>
          <a:xfrm>
            <a:off x="8400340" y="2754826"/>
            <a:ext cx="2335619" cy="1856166"/>
          </a:xfrm>
          <a:prstGeom prst="rect">
            <a:avLst/>
          </a:prstGeom>
        </p:spPr>
      </p:pic>
      <p:pic>
        <p:nvPicPr>
          <p:cNvPr id="18" name="Imagen 17"/>
          <p:cNvPicPr>
            <a:picLocks noChangeAspect="1"/>
          </p:cNvPicPr>
          <p:nvPr/>
        </p:nvPicPr>
        <p:blipFill>
          <a:blip r:embed="rId6"/>
          <a:stretch>
            <a:fillRect/>
          </a:stretch>
        </p:blipFill>
        <p:spPr>
          <a:xfrm>
            <a:off x="4944883" y="2797198"/>
            <a:ext cx="2743438" cy="1771423"/>
          </a:xfrm>
          <a:prstGeom prst="rect">
            <a:avLst/>
          </a:prstGeom>
        </p:spPr>
      </p:pic>
      <p:pic>
        <p:nvPicPr>
          <p:cNvPr id="19" name="Imagen 18"/>
          <p:cNvPicPr>
            <a:picLocks noChangeAspect="1"/>
          </p:cNvPicPr>
          <p:nvPr/>
        </p:nvPicPr>
        <p:blipFill>
          <a:blip r:embed="rId7"/>
          <a:stretch>
            <a:fillRect/>
          </a:stretch>
        </p:blipFill>
        <p:spPr>
          <a:xfrm>
            <a:off x="6702202" y="4938981"/>
            <a:ext cx="2584928" cy="1568013"/>
          </a:xfrm>
          <a:prstGeom prst="rect">
            <a:avLst/>
          </a:prstGeom>
        </p:spPr>
      </p:pic>
      <p:grpSp>
        <p:nvGrpSpPr>
          <p:cNvPr id="9" name="Grupo 8"/>
          <p:cNvGrpSpPr/>
          <p:nvPr/>
        </p:nvGrpSpPr>
        <p:grpSpPr>
          <a:xfrm>
            <a:off x="0" y="122310"/>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2" name="Imagen 11"/>
          <p:cNvPicPr>
            <a:picLocks noChangeAspect="1"/>
          </p:cNvPicPr>
          <p:nvPr/>
        </p:nvPicPr>
        <p:blipFill>
          <a:blip r:embed="rId8"/>
          <a:stretch>
            <a:fillRect/>
          </a:stretch>
        </p:blipFill>
        <p:spPr>
          <a:xfrm>
            <a:off x="465411" y="544764"/>
            <a:ext cx="1044987" cy="952462"/>
          </a:xfrm>
          <a:prstGeom prst="rect">
            <a:avLst/>
          </a:prstGeom>
        </p:spPr>
      </p:pic>
    </p:spTree>
    <p:extLst>
      <p:ext uri="{BB962C8B-B14F-4D97-AF65-F5344CB8AC3E}">
        <p14:creationId xmlns:p14="http://schemas.microsoft.com/office/powerpoint/2010/main" val="1186113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24464" y="559643"/>
            <a:ext cx="7932295" cy="682801"/>
          </a:xfrm>
        </p:spPr>
        <p:txBody>
          <a:bodyPr>
            <a:normAutofit/>
          </a:bodyPr>
          <a:lstStyle/>
          <a:p>
            <a:r>
              <a:rPr lang="es-ES" sz="3200" b="1" dirty="0">
                <a:solidFill>
                  <a:srgbClr val="C00000"/>
                </a:solidFill>
                <a:latin typeface="+mn-lt"/>
              </a:rPr>
              <a:t>Estado de conservación del cerco perimétrico</a:t>
            </a:r>
            <a:endParaRPr lang="es-PE" sz="3200" b="1" dirty="0">
              <a:solidFill>
                <a:srgbClr val="C00000"/>
              </a:solidFill>
              <a:latin typeface="+mn-lt"/>
            </a:endParaRPr>
          </a:p>
        </p:txBody>
      </p:sp>
      <p:sp>
        <p:nvSpPr>
          <p:cNvPr id="17" name="Rectángulo 16"/>
          <p:cNvSpPr/>
          <p:nvPr/>
        </p:nvSpPr>
        <p:spPr>
          <a:xfrm>
            <a:off x="1331464" y="1764135"/>
            <a:ext cx="2345955" cy="8248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9000"/>
              </a:lnSpc>
            </a:pPr>
            <a:r>
              <a:rPr lang="es-ES" sz="2000" dirty="0">
                <a:solidFill>
                  <a:schemeClr val="accent5">
                    <a:lumMod val="50000"/>
                  </a:schemeClr>
                </a:solidFill>
              </a:rPr>
              <a:t>El cerco perimétrico no presenta daño</a:t>
            </a:r>
          </a:p>
        </p:txBody>
      </p:sp>
      <p:pic>
        <p:nvPicPr>
          <p:cNvPr id="2" name="Imagen 1"/>
          <p:cNvPicPr>
            <a:picLocks noChangeAspect="1"/>
          </p:cNvPicPr>
          <p:nvPr/>
        </p:nvPicPr>
        <p:blipFill>
          <a:blip r:embed="rId3"/>
          <a:stretch>
            <a:fillRect/>
          </a:stretch>
        </p:blipFill>
        <p:spPr>
          <a:xfrm>
            <a:off x="1024464" y="2870936"/>
            <a:ext cx="2731245" cy="1615580"/>
          </a:xfrm>
          <a:prstGeom prst="rect">
            <a:avLst/>
          </a:prstGeom>
        </p:spPr>
      </p:pic>
      <p:pic>
        <p:nvPicPr>
          <p:cNvPr id="8" name="Imagen 7"/>
          <p:cNvPicPr>
            <a:picLocks noChangeAspect="1"/>
          </p:cNvPicPr>
          <p:nvPr/>
        </p:nvPicPr>
        <p:blipFill>
          <a:blip r:embed="rId4"/>
          <a:stretch>
            <a:fillRect/>
          </a:stretch>
        </p:blipFill>
        <p:spPr>
          <a:xfrm>
            <a:off x="4463581" y="2870936"/>
            <a:ext cx="2895851" cy="1859441"/>
          </a:xfrm>
          <a:prstGeom prst="rect">
            <a:avLst/>
          </a:prstGeom>
        </p:spPr>
      </p:pic>
      <p:pic>
        <p:nvPicPr>
          <p:cNvPr id="9" name="Imagen 8"/>
          <p:cNvPicPr>
            <a:picLocks noChangeAspect="1"/>
          </p:cNvPicPr>
          <p:nvPr/>
        </p:nvPicPr>
        <p:blipFill>
          <a:blip r:embed="rId5"/>
          <a:stretch>
            <a:fillRect/>
          </a:stretch>
        </p:blipFill>
        <p:spPr>
          <a:xfrm>
            <a:off x="8029020" y="4796590"/>
            <a:ext cx="2580871" cy="1718024"/>
          </a:xfrm>
          <a:prstGeom prst="rect">
            <a:avLst/>
          </a:prstGeom>
        </p:spPr>
      </p:pic>
      <p:pic>
        <p:nvPicPr>
          <p:cNvPr id="10" name="Imagen 9"/>
          <p:cNvPicPr>
            <a:picLocks noChangeAspect="1"/>
          </p:cNvPicPr>
          <p:nvPr/>
        </p:nvPicPr>
        <p:blipFill rotWithShape="1">
          <a:blip r:embed="rId6"/>
          <a:srcRect r="14753"/>
          <a:stretch/>
        </p:blipFill>
        <p:spPr>
          <a:xfrm>
            <a:off x="7874658" y="2621210"/>
            <a:ext cx="2889596" cy="1902664"/>
          </a:xfrm>
          <a:prstGeom prst="rect">
            <a:avLst/>
          </a:prstGeom>
        </p:spPr>
      </p:pic>
      <p:sp>
        <p:nvSpPr>
          <p:cNvPr id="14" name="Rectángulo 13"/>
          <p:cNvSpPr/>
          <p:nvPr/>
        </p:nvSpPr>
        <p:spPr>
          <a:xfrm>
            <a:off x="4426638" y="1524404"/>
            <a:ext cx="2932794" cy="11910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9000"/>
              </a:lnSpc>
            </a:pPr>
            <a:r>
              <a:rPr lang="es-ES" sz="2000" dirty="0">
                <a:solidFill>
                  <a:schemeClr val="accent5">
                    <a:lumMod val="50000"/>
                  </a:schemeClr>
                </a:solidFill>
              </a:rPr>
              <a:t>Presenta fisuras que pueden subsanarse con una reparación.</a:t>
            </a:r>
          </a:p>
        </p:txBody>
      </p:sp>
      <p:sp>
        <p:nvSpPr>
          <p:cNvPr id="15" name="Rectángulo 14"/>
          <p:cNvSpPr/>
          <p:nvPr/>
        </p:nvSpPr>
        <p:spPr>
          <a:xfrm>
            <a:off x="7874658" y="1397881"/>
            <a:ext cx="2932794" cy="11910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9000"/>
              </a:lnSpc>
            </a:pPr>
            <a:r>
              <a:rPr lang="es-ES" sz="2000" dirty="0">
                <a:solidFill>
                  <a:schemeClr val="accent5">
                    <a:lumMod val="50000"/>
                  </a:schemeClr>
                </a:solidFill>
              </a:rPr>
              <a:t>Presenta aberturas profundas necesita sustitución</a:t>
            </a:r>
          </a:p>
        </p:txBody>
      </p:sp>
      <p:grpSp>
        <p:nvGrpSpPr>
          <p:cNvPr id="11" name="Grupo 10"/>
          <p:cNvGrpSpPr/>
          <p:nvPr/>
        </p:nvGrpSpPr>
        <p:grpSpPr>
          <a:xfrm>
            <a:off x="0" y="109247"/>
            <a:ext cx="4659401" cy="338554"/>
            <a:chOff x="0" y="266003"/>
            <a:chExt cx="4659401" cy="338554"/>
          </a:xfrm>
        </p:grpSpPr>
        <p:sp>
          <p:nvSpPr>
            <p:cNvPr id="12" name="Rectángulo 11"/>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3" name="Rectángulo 12"/>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14146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04026" y="776465"/>
            <a:ext cx="9449264" cy="567026"/>
          </a:xfrm>
        </p:spPr>
        <p:txBody>
          <a:bodyPr>
            <a:normAutofit/>
          </a:bodyPr>
          <a:lstStyle/>
          <a:p>
            <a:r>
              <a:rPr lang="es-ES" sz="3200" b="1" dirty="0">
                <a:solidFill>
                  <a:srgbClr val="C00000"/>
                </a:solidFill>
                <a:latin typeface="+mn-lt"/>
              </a:rPr>
              <a:t>¿Qué entendemos por muros de contención?</a:t>
            </a:r>
            <a:endParaRPr lang="es-PE" sz="3200" b="1" dirty="0">
              <a:solidFill>
                <a:srgbClr val="C00000"/>
              </a:solidFill>
              <a:latin typeface="+mn-lt"/>
            </a:endParaRPr>
          </a:p>
        </p:txBody>
      </p:sp>
      <p:sp>
        <p:nvSpPr>
          <p:cNvPr id="9" name="Rectángulo 8"/>
          <p:cNvSpPr/>
          <p:nvPr/>
        </p:nvSpPr>
        <p:spPr>
          <a:xfrm>
            <a:off x="926636" y="1772608"/>
            <a:ext cx="4499404" cy="1850250"/>
          </a:xfrm>
          <a:prstGeom prst="rect">
            <a:avLst/>
          </a:prstGeom>
        </p:spPr>
        <p:txBody>
          <a:bodyPr wrap="square">
            <a:spAutoFit/>
          </a:bodyPr>
          <a:lstStyle/>
          <a:p>
            <a:pPr algn="just">
              <a:lnSpc>
                <a:spcPct val="119000"/>
              </a:lnSpc>
            </a:pPr>
            <a:r>
              <a:rPr lang="es-ES" sz="2400" dirty="0">
                <a:solidFill>
                  <a:schemeClr val="accent5">
                    <a:lumMod val="75000"/>
                  </a:schemeClr>
                </a:solidFill>
              </a:rPr>
              <a:t>El  </a:t>
            </a:r>
            <a:r>
              <a:rPr lang="es-ES" sz="2400" b="1" dirty="0">
                <a:solidFill>
                  <a:schemeClr val="accent5">
                    <a:lumMod val="75000"/>
                  </a:schemeClr>
                </a:solidFill>
              </a:rPr>
              <a:t>muro de contención</a:t>
            </a:r>
            <a:r>
              <a:rPr lang="es-ES" sz="2400" dirty="0">
                <a:solidFill>
                  <a:schemeClr val="accent5">
                    <a:lumMod val="75000"/>
                  </a:schemeClr>
                </a:solidFill>
              </a:rPr>
              <a:t> es una estructura rígida que previene el desborde del material que contiene.</a:t>
            </a:r>
          </a:p>
        </p:txBody>
      </p:sp>
      <p:pic>
        <p:nvPicPr>
          <p:cNvPr id="3" name="Imagen 2"/>
          <p:cNvPicPr>
            <a:picLocks noChangeAspect="1"/>
          </p:cNvPicPr>
          <p:nvPr/>
        </p:nvPicPr>
        <p:blipFill>
          <a:blip r:embed="rId3"/>
          <a:stretch>
            <a:fillRect/>
          </a:stretch>
        </p:blipFill>
        <p:spPr>
          <a:xfrm>
            <a:off x="6066720" y="2163912"/>
            <a:ext cx="4789977" cy="3785964"/>
          </a:xfrm>
          <a:prstGeom prst="rect">
            <a:avLst/>
          </a:prstGeom>
        </p:spPr>
      </p:pic>
      <p:pic>
        <p:nvPicPr>
          <p:cNvPr id="5" name="Imagen 4"/>
          <p:cNvPicPr>
            <a:picLocks noChangeAspect="1"/>
          </p:cNvPicPr>
          <p:nvPr/>
        </p:nvPicPr>
        <p:blipFill>
          <a:blip r:embed="rId4"/>
          <a:stretch>
            <a:fillRect/>
          </a:stretch>
        </p:blipFill>
        <p:spPr>
          <a:xfrm>
            <a:off x="1704026" y="4056894"/>
            <a:ext cx="2944623" cy="2213040"/>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0" name="Imagen 9"/>
          <p:cNvPicPr>
            <a:picLocks noChangeAspect="1"/>
          </p:cNvPicPr>
          <p:nvPr/>
        </p:nvPicPr>
        <p:blipFill>
          <a:blip r:embed="rId5"/>
          <a:stretch>
            <a:fillRect/>
          </a:stretch>
        </p:blipFill>
        <p:spPr>
          <a:xfrm>
            <a:off x="659039" y="633973"/>
            <a:ext cx="1044987" cy="952462"/>
          </a:xfrm>
          <a:prstGeom prst="rect">
            <a:avLst/>
          </a:prstGeom>
        </p:spPr>
      </p:pic>
    </p:spTree>
    <p:extLst>
      <p:ext uri="{BB962C8B-B14F-4D97-AF65-F5344CB8AC3E}">
        <p14:creationId xmlns:p14="http://schemas.microsoft.com/office/powerpoint/2010/main" val="186929379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61656" y="782684"/>
            <a:ext cx="7932295" cy="682801"/>
          </a:xfrm>
        </p:spPr>
        <p:txBody>
          <a:bodyPr>
            <a:normAutofit/>
          </a:bodyPr>
          <a:lstStyle/>
          <a:p>
            <a:r>
              <a:rPr lang="es-ES" sz="3200" b="1" dirty="0">
                <a:solidFill>
                  <a:srgbClr val="C00000"/>
                </a:solidFill>
                <a:latin typeface="+mn-lt"/>
              </a:rPr>
              <a:t>Sistema estructural del muro de contención</a:t>
            </a:r>
            <a:endParaRPr lang="es-PE" sz="3200" b="1" dirty="0">
              <a:solidFill>
                <a:srgbClr val="C00000"/>
              </a:solidFill>
              <a:latin typeface="+mn-lt"/>
            </a:endParaRPr>
          </a:p>
        </p:txBody>
      </p:sp>
      <p:sp>
        <p:nvSpPr>
          <p:cNvPr id="17" name="Rectángulo 16"/>
          <p:cNvSpPr/>
          <p:nvPr/>
        </p:nvSpPr>
        <p:spPr>
          <a:xfrm>
            <a:off x="1650247" y="2121811"/>
            <a:ext cx="2345955" cy="43473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9000"/>
              </a:lnSpc>
            </a:pPr>
            <a:r>
              <a:rPr lang="es-ES" sz="2000" dirty="0">
                <a:solidFill>
                  <a:schemeClr val="accent5">
                    <a:lumMod val="50000"/>
                  </a:schemeClr>
                </a:solidFill>
              </a:rPr>
              <a:t>Muro de concreto</a:t>
            </a:r>
          </a:p>
        </p:txBody>
      </p:sp>
      <p:sp>
        <p:nvSpPr>
          <p:cNvPr id="14" name="Rectángulo 13"/>
          <p:cNvSpPr/>
          <p:nvPr/>
        </p:nvSpPr>
        <p:spPr>
          <a:xfrm>
            <a:off x="5235917" y="2053835"/>
            <a:ext cx="2932794" cy="4585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9000"/>
              </a:lnSpc>
            </a:pPr>
            <a:r>
              <a:rPr lang="es-ES" sz="2000" dirty="0">
                <a:solidFill>
                  <a:schemeClr val="accent5">
                    <a:lumMod val="50000"/>
                  </a:schemeClr>
                </a:solidFill>
              </a:rPr>
              <a:t>Mampostería de piedra.</a:t>
            </a:r>
          </a:p>
        </p:txBody>
      </p:sp>
      <p:sp>
        <p:nvSpPr>
          <p:cNvPr id="15" name="Rectángulo 14"/>
          <p:cNvSpPr/>
          <p:nvPr/>
        </p:nvSpPr>
        <p:spPr>
          <a:xfrm>
            <a:off x="8599028" y="2022464"/>
            <a:ext cx="3354816" cy="8248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9000"/>
              </a:lnSpc>
            </a:pPr>
            <a:r>
              <a:rPr lang="es-ES" sz="2000" dirty="0">
                <a:solidFill>
                  <a:schemeClr val="accent5">
                    <a:lumMod val="50000"/>
                  </a:schemeClr>
                </a:solidFill>
              </a:rPr>
              <a:t>Muros de gravedad gaviones flexibles</a:t>
            </a:r>
          </a:p>
        </p:txBody>
      </p:sp>
      <p:pic>
        <p:nvPicPr>
          <p:cNvPr id="3" name="Imagen 2"/>
          <p:cNvPicPr>
            <a:picLocks noChangeAspect="1"/>
          </p:cNvPicPr>
          <p:nvPr/>
        </p:nvPicPr>
        <p:blipFill>
          <a:blip r:embed="rId3"/>
          <a:stretch>
            <a:fillRect/>
          </a:stretch>
        </p:blipFill>
        <p:spPr>
          <a:xfrm>
            <a:off x="791447" y="2847305"/>
            <a:ext cx="3779848" cy="2444708"/>
          </a:xfrm>
          <a:prstGeom prst="rect">
            <a:avLst/>
          </a:prstGeom>
        </p:spPr>
      </p:pic>
      <p:pic>
        <p:nvPicPr>
          <p:cNvPr id="5" name="Imagen 4"/>
          <p:cNvPicPr>
            <a:picLocks noChangeAspect="1"/>
          </p:cNvPicPr>
          <p:nvPr/>
        </p:nvPicPr>
        <p:blipFill>
          <a:blip r:embed="rId4"/>
          <a:stretch>
            <a:fillRect/>
          </a:stretch>
        </p:blipFill>
        <p:spPr>
          <a:xfrm>
            <a:off x="8406919" y="2847305"/>
            <a:ext cx="3491711" cy="2444708"/>
          </a:xfrm>
          <a:prstGeom prst="rect">
            <a:avLst/>
          </a:prstGeom>
        </p:spPr>
      </p:pic>
      <p:pic>
        <p:nvPicPr>
          <p:cNvPr id="6" name="Imagen 5"/>
          <p:cNvPicPr>
            <a:picLocks noChangeAspect="1"/>
          </p:cNvPicPr>
          <p:nvPr/>
        </p:nvPicPr>
        <p:blipFill>
          <a:blip r:embed="rId5"/>
          <a:stretch>
            <a:fillRect/>
          </a:stretch>
        </p:blipFill>
        <p:spPr>
          <a:xfrm>
            <a:off x="4839996" y="2847305"/>
            <a:ext cx="3298222" cy="2475191"/>
          </a:xfrm>
          <a:prstGeom prst="rect">
            <a:avLst/>
          </a:prstGeom>
        </p:spPr>
      </p:pic>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978677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18421" r="959" b="7073"/>
          <a:stretch/>
        </p:blipFill>
        <p:spPr>
          <a:xfrm>
            <a:off x="391886" y="1106905"/>
            <a:ext cx="11463991" cy="4848727"/>
          </a:xfrm>
          <a:prstGeom prst="rect">
            <a:avLst/>
          </a:prstGeom>
        </p:spPr>
      </p:pic>
      <p:grpSp>
        <p:nvGrpSpPr>
          <p:cNvPr id="5" name="Grupo 4"/>
          <p:cNvGrpSpPr/>
          <p:nvPr/>
        </p:nvGrpSpPr>
        <p:grpSpPr>
          <a:xfrm>
            <a:off x="0" y="109247"/>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70053088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t="33508" r="1731" b="20909"/>
          <a:stretch/>
        </p:blipFill>
        <p:spPr bwMode="auto">
          <a:xfrm>
            <a:off x="1106905" y="1347537"/>
            <a:ext cx="10190748" cy="4487779"/>
          </a:xfrm>
          <a:prstGeom prst="rect">
            <a:avLst/>
          </a:prstGeom>
          <a:ln>
            <a:noFill/>
          </a:ln>
          <a:extLst>
            <a:ext uri="{53640926-AAD7-44D8-BBD7-CCE9431645EC}">
              <a14:shadowObscured xmlns:a14="http://schemas.microsoft.com/office/drawing/2010/main"/>
            </a:ext>
          </a:extLst>
        </p:spPr>
      </p:pic>
      <p:grpSp>
        <p:nvGrpSpPr>
          <p:cNvPr id="5" name="Grupo 4"/>
          <p:cNvGrpSpPr/>
          <p:nvPr/>
        </p:nvGrpSpPr>
        <p:grpSpPr>
          <a:xfrm>
            <a:off x="0" y="109247"/>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26729154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400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121182"/>
            <a:ext cx="8671506" cy="1200329"/>
          </a:xfrm>
          <a:prstGeom prst="rect">
            <a:avLst/>
          </a:prstGeom>
          <a:noFill/>
        </p:spPr>
        <p:txBody>
          <a:bodyPr wrap="square">
            <a:spAutoFit/>
          </a:bodyPr>
          <a:lstStyle/>
          <a:p>
            <a:r>
              <a:rPr lang="es-PE" sz="3600" b="1" dirty="0">
                <a:solidFill>
                  <a:schemeClr val="accent5">
                    <a:lumMod val="50000"/>
                  </a:schemeClr>
                </a:solidFill>
              </a:rPr>
              <a:t>Información Específica por edificación en el Local Educativo</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9823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16864" t="14565" r="17747" b="9711"/>
          <a:stretch/>
        </p:blipFill>
        <p:spPr>
          <a:xfrm>
            <a:off x="1655379" y="725212"/>
            <a:ext cx="8907518" cy="5799598"/>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9963476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571209" y="5799777"/>
            <a:ext cx="2721429" cy="79778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p:cNvSpPr>
            <a:spLocks noGrp="1"/>
          </p:cNvSpPr>
          <p:nvPr>
            <p:ph type="title"/>
          </p:nvPr>
        </p:nvSpPr>
        <p:spPr>
          <a:xfrm>
            <a:off x="1617278" y="544764"/>
            <a:ext cx="9741195" cy="838033"/>
          </a:xfrm>
        </p:spPr>
        <p:txBody>
          <a:bodyPr>
            <a:noAutofit/>
          </a:bodyPr>
          <a:lstStyle/>
          <a:p>
            <a:r>
              <a:rPr lang="es-PE" sz="3200" b="1" dirty="0">
                <a:solidFill>
                  <a:srgbClr val="C00000"/>
                </a:solidFill>
                <a:latin typeface="+mn-lt"/>
              </a:rPr>
              <a:t>¿Qué documentos fuentes son necesarios para el llenado de la FUIE?</a:t>
            </a:r>
            <a:endParaRPr lang="es-PE" sz="3200" dirty="0">
              <a:latin typeface="+mn-lt"/>
            </a:endParaRPr>
          </a:p>
        </p:txBody>
      </p:sp>
      <p:pic>
        <p:nvPicPr>
          <p:cNvPr id="6" name="Imagen 5"/>
          <p:cNvPicPr>
            <a:picLocks noChangeAspect="1"/>
          </p:cNvPicPr>
          <p:nvPr/>
        </p:nvPicPr>
        <p:blipFill>
          <a:blip r:embed="rId2"/>
          <a:stretch>
            <a:fillRect/>
          </a:stretch>
        </p:blipFill>
        <p:spPr>
          <a:xfrm>
            <a:off x="1196916" y="1788054"/>
            <a:ext cx="1881966" cy="4621462"/>
          </a:xfrm>
          <a:prstGeom prst="rect">
            <a:avLst/>
          </a:prstGeom>
        </p:spPr>
      </p:pic>
      <p:pic>
        <p:nvPicPr>
          <p:cNvPr id="8" name="Imagen 7"/>
          <p:cNvPicPr>
            <a:picLocks noChangeAspect="1"/>
          </p:cNvPicPr>
          <p:nvPr/>
        </p:nvPicPr>
        <p:blipFill>
          <a:blip r:embed="rId3"/>
          <a:stretch>
            <a:fillRect/>
          </a:stretch>
        </p:blipFill>
        <p:spPr>
          <a:xfrm>
            <a:off x="465411" y="544764"/>
            <a:ext cx="1044987" cy="952462"/>
          </a:xfrm>
          <a:prstGeom prst="rect">
            <a:avLst/>
          </a:prstGeom>
        </p:spPr>
      </p:pic>
      <p:sp>
        <p:nvSpPr>
          <p:cNvPr id="9" name="Rectángulo 8"/>
          <p:cNvSpPr/>
          <p:nvPr/>
        </p:nvSpPr>
        <p:spPr>
          <a:xfrm>
            <a:off x="3292641" y="1381728"/>
            <a:ext cx="8065833" cy="6218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1898015" indent="-342900" algn="just">
              <a:lnSpc>
                <a:spcPct val="100000"/>
              </a:lnSpc>
              <a:spcBef>
                <a:spcPts val="600"/>
              </a:spcBef>
              <a:spcAft>
                <a:spcPts val="0"/>
              </a:spcAft>
              <a:buFont typeface="Wingdings" panose="05000000000000000000" pitchFamily="2" charset="2"/>
              <a:buChar char="ü"/>
            </a:pPr>
            <a:r>
              <a:rPr lang="es-PE" sz="2400" dirty="0">
                <a:solidFill>
                  <a:schemeClr val="accent5">
                    <a:lumMod val="75000"/>
                  </a:schemeClr>
                </a:solidFill>
                <a:ea typeface="Calibri" panose="020F0502020204030204" pitchFamily="34" charset="0"/>
                <a:cs typeface="Lucida Sans Unicode" panose="020B0602030504020204" pitchFamily="34" charset="0"/>
              </a:rPr>
              <a:t>Estudio de levantamiento topográfico</a:t>
            </a:r>
          </a:p>
        </p:txBody>
      </p:sp>
      <p:sp>
        <p:nvSpPr>
          <p:cNvPr id="10" name="Rectángulo 9"/>
          <p:cNvSpPr/>
          <p:nvPr/>
        </p:nvSpPr>
        <p:spPr>
          <a:xfrm>
            <a:off x="3292638" y="2003596"/>
            <a:ext cx="9686381" cy="15978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1898015" indent="-342900">
              <a:lnSpc>
                <a:spcPct val="100000"/>
              </a:lnSpc>
              <a:spcBef>
                <a:spcPts val="600"/>
              </a:spcBef>
              <a:spcAft>
                <a:spcPts val="0"/>
              </a:spcAft>
              <a:buFont typeface="Wingdings" panose="05000000000000000000" pitchFamily="2" charset="2"/>
              <a:buChar char="ü"/>
            </a:pPr>
            <a:r>
              <a:rPr lang="es-ES" sz="2400" dirty="0">
                <a:solidFill>
                  <a:schemeClr val="accent5">
                    <a:lumMod val="75000"/>
                  </a:schemeClr>
                </a:solidFill>
                <a:ea typeface="Calibri" panose="020F0502020204030204" pitchFamily="34" charset="0"/>
                <a:cs typeface="Lucida Sans Unicode" panose="020B0602030504020204" pitchFamily="34" charset="0"/>
              </a:rPr>
              <a:t>Plano de construcción, instalaciones eléctricas, sanitarias u otro documento donde figure el área del local educativo (para el caso del local educativo que no cuenta con estudio topográfico)</a:t>
            </a:r>
          </a:p>
        </p:txBody>
      </p:sp>
      <p:sp>
        <p:nvSpPr>
          <p:cNvPr id="11" name="Rectángulo 10"/>
          <p:cNvSpPr/>
          <p:nvPr/>
        </p:nvSpPr>
        <p:spPr>
          <a:xfrm>
            <a:off x="3292640" y="3739588"/>
            <a:ext cx="8065833" cy="6218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1898015" indent="-342900" algn="just">
              <a:lnSpc>
                <a:spcPct val="100000"/>
              </a:lnSpc>
              <a:spcBef>
                <a:spcPts val="600"/>
              </a:spcBef>
              <a:spcAft>
                <a:spcPts val="0"/>
              </a:spcAft>
              <a:buFont typeface="Wingdings" panose="05000000000000000000" pitchFamily="2" charset="2"/>
              <a:buChar char="ü"/>
            </a:pPr>
            <a:r>
              <a:rPr lang="es-ES" sz="2400" dirty="0">
                <a:solidFill>
                  <a:schemeClr val="accent5">
                    <a:lumMod val="75000"/>
                  </a:schemeClr>
                </a:solidFill>
                <a:ea typeface="Calibri" panose="020F0502020204030204" pitchFamily="34" charset="0"/>
                <a:cs typeface="Lucida Sans Unicode" panose="020B0602030504020204" pitchFamily="34" charset="0"/>
              </a:rPr>
              <a:t>Partida registral o documento de posesión del predio.</a:t>
            </a:r>
            <a:endParaRPr lang="es-PE" sz="2400" dirty="0">
              <a:solidFill>
                <a:schemeClr val="accent5">
                  <a:lumMod val="75000"/>
                </a:schemeClr>
              </a:solidFill>
              <a:ea typeface="Calibri" panose="020F0502020204030204" pitchFamily="34" charset="0"/>
              <a:cs typeface="Lucida Sans Unicode" panose="020B0602030504020204" pitchFamily="34" charset="0"/>
            </a:endParaRPr>
          </a:p>
        </p:txBody>
      </p:sp>
      <p:sp>
        <p:nvSpPr>
          <p:cNvPr id="12" name="Rectángulo 11"/>
          <p:cNvSpPr/>
          <p:nvPr/>
        </p:nvSpPr>
        <p:spPr>
          <a:xfrm>
            <a:off x="3292640" y="4533414"/>
            <a:ext cx="8065833" cy="4788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1898015" indent="-342900" algn="just">
              <a:lnSpc>
                <a:spcPct val="100000"/>
              </a:lnSpc>
              <a:spcBef>
                <a:spcPts val="600"/>
              </a:spcBef>
              <a:spcAft>
                <a:spcPts val="0"/>
              </a:spcAft>
              <a:buFont typeface="Wingdings" panose="05000000000000000000" pitchFamily="2" charset="2"/>
              <a:buChar char="ü"/>
            </a:pPr>
            <a:r>
              <a:rPr lang="es-ES" sz="2400" dirty="0">
                <a:solidFill>
                  <a:schemeClr val="accent5">
                    <a:lumMod val="75000"/>
                  </a:schemeClr>
                </a:solidFill>
                <a:ea typeface="Calibri" panose="020F0502020204030204" pitchFamily="34" charset="0"/>
                <a:cs typeface="Lucida Sans Unicode" panose="020B0602030504020204" pitchFamily="34" charset="0"/>
              </a:rPr>
              <a:t>Recibo de luz y agua.</a:t>
            </a:r>
          </a:p>
        </p:txBody>
      </p:sp>
      <p:sp>
        <p:nvSpPr>
          <p:cNvPr id="13" name="Rectángulo 12"/>
          <p:cNvSpPr/>
          <p:nvPr/>
        </p:nvSpPr>
        <p:spPr>
          <a:xfrm>
            <a:off x="3292638" y="5068228"/>
            <a:ext cx="6229206" cy="461665"/>
          </a:xfrm>
          <a:prstGeom prst="rect">
            <a:avLst/>
          </a:prstGeom>
        </p:spPr>
        <p:txBody>
          <a:bodyPr wrap="none">
            <a:spAutoFit/>
          </a:bodyPr>
          <a:lstStyle/>
          <a:p>
            <a:pPr marL="342900" marR="1898015" indent="-342900" algn="just">
              <a:lnSpc>
                <a:spcPct val="100000"/>
              </a:lnSpc>
              <a:spcBef>
                <a:spcPts val="600"/>
              </a:spcBef>
              <a:spcAft>
                <a:spcPts val="0"/>
              </a:spcAft>
              <a:buFont typeface="Wingdings" panose="05000000000000000000" pitchFamily="2" charset="2"/>
              <a:buChar char="ü"/>
            </a:pPr>
            <a:r>
              <a:rPr lang="es-ES" sz="2400" dirty="0">
                <a:solidFill>
                  <a:schemeClr val="accent5">
                    <a:lumMod val="75000"/>
                  </a:schemeClr>
                </a:solidFill>
                <a:ea typeface="Calibri" panose="020F0502020204030204" pitchFamily="34" charset="0"/>
                <a:cs typeface="Lucida Sans Unicode" panose="020B0602030504020204" pitchFamily="34" charset="0"/>
              </a:rPr>
              <a:t>Contrato o recibo de internet. </a:t>
            </a:r>
          </a:p>
        </p:txBody>
      </p:sp>
      <p:sp>
        <p:nvSpPr>
          <p:cNvPr id="14" name="Rectángulo 13"/>
          <p:cNvSpPr/>
          <p:nvPr/>
        </p:nvSpPr>
        <p:spPr>
          <a:xfrm>
            <a:off x="3292638" y="5579111"/>
            <a:ext cx="10245939" cy="830997"/>
          </a:xfrm>
          <a:prstGeom prst="rect">
            <a:avLst/>
          </a:prstGeom>
        </p:spPr>
        <p:txBody>
          <a:bodyPr wrap="square">
            <a:spAutoFit/>
          </a:bodyPr>
          <a:lstStyle/>
          <a:p>
            <a:pPr marL="342900" marR="1898015" indent="-342900">
              <a:lnSpc>
                <a:spcPct val="100000"/>
              </a:lnSpc>
              <a:spcBef>
                <a:spcPts val="600"/>
              </a:spcBef>
              <a:spcAft>
                <a:spcPts val="0"/>
              </a:spcAft>
              <a:buFont typeface="Wingdings" panose="05000000000000000000" pitchFamily="2" charset="2"/>
              <a:buChar char="ü"/>
            </a:pPr>
            <a:r>
              <a:rPr lang="es-ES" sz="2400" dirty="0">
                <a:solidFill>
                  <a:schemeClr val="accent5">
                    <a:lumMod val="75000"/>
                  </a:schemeClr>
                </a:solidFill>
                <a:ea typeface="Calibri" panose="020F0502020204030204" pitchFamily="34" charset="0"/>
                <a:cs typeface="Lucida Sans Unicode" panose="020B0602030504020204" pitchFamily="34" charset="0"/>
              </a:rPr>
              <a:t>Inventario o pecosa de mobiliario,  recursos tecnológicos y equipos de interconexión</a:t>
            </a:r>
            <a:r>
              <a:rPr lang="es-PE" sz="2400" dirty="0">
                <a:solidFill>
                  <a:schemeClr val="accent5">
                    <a:lumMod val="75000"/>
                  </a:schemeClr>
                </a:solidFill>
                <a:ea typeface="Calibri" panose="020F0502020204030204" pitchFamily="34" charset="0"/>
                <a:cs typeface="Lucida Sans Unicode" panose="020B0602030504020204" pitchFamily="34" charset="0"/>
              </a:rPr>
              <a:t>.</a:t>
            </a:r>
            <a:endParaRPr lang="es-ES" sz="2400" dirty="0">
              <a:solidFill>
                <a:schemeClr val="accent5">
                  <a:lumMod val="75000"/>
                </a:schemeClr>
              </a:solidFill>
              <a:ea typeface="Calibri" panose="020F0502020204030204" pitchFamily="34" charset="0"/>
              <a:cs typeface="Lucida Sans Unicode" panose="020B0602030504020204" pitchFamily="34" charset="0"/>
            </a:endParaRPr>
          </a:p>
        </p:txBody>
      </p:sp>
      <p:grpSp>
        <p:nvGrpSpPr>
          <p:cNvPr id="15" name="Grupo 14"/>
          <p:cNvGrpSpPr/>
          <p:nvPr/>
        </p:nvGrpSpPr>
        <p:grpSpPr>
          <a:xfrm>
            <a:off x="0" y="109247"/>
            <a:ext cx="4659401" cy="338554"/>
            <a:chOff x="0" y="266003"/>
            <a:chExt cx="4659401" cy="338554"/>
          </a:xfrm>
        </p:grpSpPr>
        <p:sp>
          <p:nvSpPr>
            <p:cNvPr id="16" name="Rectángulo 1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7" name="Rectángulo 1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39623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7" name="Imagen 6"/>
          <p:cNvPicPr>
            <a:picLocks noChangeAspect="1"/>
          </p:cNvPicPr>
          <p:nvPr/>
        </p:nvPicPr>
        <p:blipFill rotWithShape="1">
          <a:blip r:embed="rId3"/>
          <a:srcRect l="5087" t="30711" r="5975" b="18858"/>
          <a:stretch/>
        </p:blipFill>
        <p:spPr>
          <a:xfrm>
            <a:off x="391886" y="1450428"/>
            <a:ext cx="11427748" cy="3941380"/>
          </a:xfrm>
          <a:prstGeom prst="rect">
            <a:avLst/>
          </a:prstGeom>
        </p:spPr>
      </p:pic>
    </p:spTree>
    <p:extLst>
      <p:ext uri="{BB962C8B-B14F-4D97-AF65-F5344CB8AC3E}">
        <p14:creationId xmlns:p14="http://schemas.microsoft.com/office/powerpoint/2010/main" val="225500334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500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121182"/>
            <a:ext cx="8671506" cy="1200329"/>
          </a:xfrm>
          <a:prstGeom prst="rect">
            <a:avLst/>
          </a:prstGeom>
          <a:noFill/>
        </p:spPr>
        <p:txBody>
          <a:bodyPr wrap="square">
            <a:spAutoFit/>
          </a:bodyPr>
          <a:lstStyle/>
          <a:p>
            <a:r>
              <a:rPr lang="es-PE" sz="3600" b="1" dirty="0">
                <a:solidFill>
                  <a:schemeClr val="accent5">
                    <a:lumMod val="50000"/>
                  </a:schemeClr>
                </a:solidFill>
              </a:rPr>
              <a:t>Características de las Aulas o Espacios Acondicionados como Aulas</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98076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3350" y="866884"/>
            <a:ext cx="4572000" cy="549275"/>
          </a:xfrm>
        </p:spPr>
        <p:txBody>
          <a:bodyPr>
            <a:normAutofit/>
          </a:bodyPr>
          <a:lstStyle/>
          <a:p>
            <a:r>
              <a:rPr lang="es-ES" sz="3200" b="1" dirty="0">
                <a:solidFill>
                  <a:srgbClr val="C00000"/>
                </a:solidFill>
                <a:latin typeface="+mn-lt"/>
              </a:rPr>
              <a:t>¿Qué son las aulas?</a:t>
            </a:r>
            <a:endParaRPr lang="es-PE" sz="3200" b="1" dirty="0">
              <a:solidFill>
                <a:srgbClr val="C00000"/>
              </a:solidFill>
              <a:latin typeface="+mn-lt"/>
            </a:endParaRPr>
          </a:p>
        </p:txBody>
      </p:sp>
      <p:sp>
        <p:nvSpPr>
          <p:cNvPr id="3" name="Marcador de contenido 2"/>
          <p:cNvSpPr>
            <a:spLocks noGrp="1"/>
          </p:cNvSpPr>
          <p:nvPr>
            <p:ph idx="1"/>
          </p:nvPr>
        </p:nvSpPr>
        <p:spPr>
          <a:xfrm>
            <a:off x="1120062" y="1760235"/>
            <a:ext cx="5318838" cy="2189700"/>
          </a:xfrm>
        </p:spPr>
        <p:txBody>
          <a:bodyPr>
            <a:normAutofit/>
          </a:bodyPr>
          <a:lstStyle/>
          <a:p>
            <a:pPr marL="0" indent="0">
              <a:lnSpc>
                <a:spcPct val="100000"/>
              </a:lnSpc>
              <a:buNone/>
            </a:pPr>
            <a:r>
              <a:rPr lang="es-ES" sz="2400" dirty="0">
                <a:solidFill>
                  <a:schemeClr val="accent5">
                    <a:lumMod val="75000"/>
                  </a:schemeClr>
                </a:solidFill>
              </a:rPr>
              <a:t>Es el espacio de interacciones dinámicas en donde docentes, estudiantes y demás sujetos interactúan en el proceso de aprendizaje desarrollando las dinámicas pedagógicas.</a:t>
            </a:r>
            <a:endParaRPr lang="es-PE" sz="2400" dirty="0">
              <a:solidFill>
                <a:schemeClr val="accent5">
                  <a:lumMod val="75000"/>
                </a:schemeClr>
              </a:solidFill>
            </a:endParaRPr>
          </a:p>
        </p:txBody>
      </p:sp>
      <p:pic>
        <p:nvPicPr>
          <p:cNvPr id="5" name="Imagen 4"/>
          <p:cNvPicPr>
            <a:picLocks noChangeAspect="1"/>
          </p:cNvPicPr>
          <p:nvPr/>
        </p:nvPicPr>
        <p:blipFill>
          <a:blip r:embed="rId3"/>
          <a:stretch>
            <a:fillRect/>
          </a:stretch>
        </p:blipFill>
        <p:spPr>
          <a:xfrm>
            <a:off x="1314450" y="3710126"/>
            <a:ext cx="4838700" cy="2725801"/>
          </a:xfrm>
          <a:prstGeom prst="rect">
            <a:avLst/>
          </a:prstGeom>
        </p:spPr>
      </p:pic>
      <p:pic>
        <p:nvPicPr>
          <p:cNvPr id="6" name="Imagen 5"/>
          <p:cNvPicPr>
            <a:picLocks noChangeAspect="1"/>
          </p:cNvPicPr>
          <p:nvPr/>
        </p:nvPicPr>
        <p:blipFill>
          <a:blip r:embed="rId4"/>
          <a:stretch>
            <a:fillRect/>
          </a:stretch>
        </p:blipFill>
        <p:spPr>
          <a:xfrm>
            <a:off x="6677550" y="1191150"/>
            <a:ext cx="5038200" cy="5038200"/>
          </a:xfrm>
          <a:prstGeom prst="rect">
            <a:avLst/>
          </a:prstGeom>
        </p:spPr>
      </p:pic>
      <p:grpSp>
        <p:nvGrpSpPr>
          <p:cNvPr id="7" name="Grupo 6"/>
          <p:cNvGrpSpPr/>
          <p:nvPr/>
        </p:nvGrpSpPr>
        <p:grpSpPr>
          <a:xfrm>
            <a:off x="0" y="109247"/>
            <a:ext cx="4659401" cy="338554"/>
            <a:chOff x="0" y="266003"/>
            <a:chExt cx="4659401" cy="338554"/>
          </a:xfrm>
        </p:grpSpPr>
        <p:sp>
          <p:nvSpPr>
            <p:cNvPr id="8" name="Rectángulo 7"/>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9" name="Rectángulo 8"/>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0" name="Imagen 9"/>
          <p:cNvPicPr>
            <a:picLocks noChangeAspect="1"/>
          </p:cNvPicPr>
          <p:nvPr/>
        </p:nvPicPr>
        <p:blipFill>
          <a:blip r:embed="rId5"/>
          <a:stretch>
            <a:fillRect/>
          </a:stretch>
        </p:blipFill>
        <p:spPr>
          <a:xfrm>
            <a:off x="736011" y="665290"/>
            <a:ext cx="1044987" cy="952462"/>
          </a:xfrm>
          <a:prstGeom prst="rect">
            <a:avLst/>
          </a:prstGeom>
        </p:spPr>
      </p:pic>
    </p:spTree>
    <p:extLst>
      <p:ext uri="{BB962C8B-B14F-4D97-AF65-F5344CB8AC3E}">
        <p14:creationId xmlns:p14="http://schemas.microsoft.com/office/powerpoint/2010/main" val="10850686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3269776" cy="1325563"/>
          </a:xfrm>
        </p:spPr>
        <p:txBody>
          <a:bodyPr>
            <a:normAutofit/>
          </a:bodyPr>
          <a:lstStyle/>
          <a:p>
            <a:r>
              <a:rPr lang="es-ES" sz="3200" b="1" dirty="0">
                <a:solidFill>
                  <a:srgbClr val="C00000"/>
                </a:solidFill>
                <a:latin typeface="+mn-lt"/>
              </a:rPr>
              <a:t>Ejemplo 1:</a:t>
            </a:r>
            <a:endParaRPr lang="es-PE" sz="3200" b="1" dirty="0">
              <a:solidFill>
                <a:srgbClr val="C00000"/>
              </a:solidFill>
              <a:latin typeface="+mn-lt"/>
            </a:endParaRPr>
          </a:p>
        </p:txBody>
      </p:sp>
      <p:sp>
        <p:nvSpPr>
          <p:cNvPr id="3" name="Marcador de contenido 2"/>
          <p:cNvSpPr>
            <a:spLocks noGrp="1"/>
          </p:cNvSpPr>
          <p:nvPr>
            <p:ph idx="1"/>
          </p:nvPr>
        </p:nvSpPr>
        <p:spPr>
          <a:xfrm>
            <a:off x="761828" y="1773996"/>
            <a:ext cx="3842982" cy="4102842"/>
          </a:xfrm>
          <a:ln w="19050">
            <a:solidFill>
              <a:srgbClr val="FFC000"/>
            </a:solidFill>
          </a:ln>
        </p:spPr>
        <p:txBody>
          <a:bodyPr>
            <a:normAutofit fontScale="92500" lnSpcReduction="10000"/>
          </a:bodyPr>
          <a:lstStyle/>
          <a:p>
            <a:pPr marL="0" indent="0" algn="just">
              <a:buNone/>
            </a:pPr>
            <a:r>
              <a:rPr lang="es-ES" sz="2400" dirty="0">
                <a:solidFill>
                  <a:schemeClr val="accent5">
                    <a:lumMod val="75000"/>
                  </a:schemeClr>
                </a:solidFill>
              </a:rPr>
              <a:t>En la imagen podemos apreciar que existen 3 edificaciones prefabricadas.</a:t>
            </a:r>
          </a:p>
          <a:p>
            <a:pPr marL="0" indent="0" algn="just">
              <a:buNone/>
            </a:pPr>
            <a:r>
              <a:rPr lang="es-ES" sz="2400" dirty="0">
                <a:solidFill>
                  <a:schemeClr val="accent5">
                    <a:lumMod val="75000"/>
                  </a:schemeClr>
                </a:solidFill>
              </a:rPr>
              <a:t>3 aulas de primaria que funcionan en el turno mañana y 2 aulas en el turno tarde, es decir se comparten 2 aulas, todas ellas no cuentan con señales de seguridad y están en uso. Además se aprecia que el local educativo no tiene cerco perimétrico ni puerta principal y todos sus ambientes miden 5 m de largo y 3m de ancho.</a:t>
            </a:r>
            <a:endParaRPr lang="es-PE" sz="2400" dirty="0">
              <a:solidFill>
                <a:schemeClr val="accent5">
                  <a:lumMod val="75000"/>
                </a:schemeClr>
              </a:solidFill>
            </a:endParaRPr>
          </a:p>
        </p:txBody>
      </p:sp>
      <p:pic>
        <p:nvPicPr>
          <p:cNvPr id="4" name="Imagen 3"/>
          <p:cNvPicPr>
            <a:picLocks noChangeAspect="1"/>
          </p:cNvPicPr>
          <p:nvPr/>
        </p:nvPicPr>
        <p:blipFill>
          <a:blip r:embed="rId3"/>
          <a:stretch>
            <a:fillRect/>
          </a:stretch>
        </p:blipFill>
        <p:spPr>
          <a:xfrm>
            <a:off x="4785813" y="1777838"/>
            <a:ext cx="6771895" cy="4102842"/>
          </a:xfrm>
          <a:prstGeom prst="rect">
            <a:avLst/>
          </a:prstGeom>
        </p:spPr>
      </p:pic>
      <p:sp>
        <p:nvSpPr>
          <p:cNvPr id="5" name="Rectángulo 4"/>
          <p:cNvSpPr/>
          <p:nvPr/>
        </p:nvSpPr>
        <p:spPr>
          <a:xfrm>
            <a:off x="5322739" y="3204111"/>
            <a:ext cx="532263" cy="3306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E03</a:t>
            </a:r>
            <a:endParaRPr lang="es-PE" dirty="0"/>
          </a:p>
        </p:txBody>
      </p:sp>
      <p:sp>
        <p:nvSpPr>
          <p:cNvPr id="6" name="Rectángulo 5"/>
          <p:cNvSpPr/>
          <p:nvPr/>
        </p:nvSpPr>
        <p:spPr>
          <a:xfrm>
            <a:off x="8171761" y="3647993"/>
            <a:ext cx="532263" cy="3625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E02</a:t>
            </a:r>
            <a:endParaRPr lang="es-PE" dirty="0"/>
          </a:p>
        </p:txBody>
      </p:sp>
      <p:sp>
        <p:nvSpPr>
          <p:cNvPr id="7" name="Rectángulo 6"/>
          <p:cNvSpPr/>
          <p:nvPr/>
        </p:nvSpPr>
        <p:spPr>
          <a:xfrm>
            <a:off x="10558551" y="3280940"/>
            <a:ext cx="532263" cy="36705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E01</a:t>
            </a:r>
            <a:endParaRPr lang="es-PE" dirty="0"/>
          </a:p>
        </p:txBody>
      </p:sp>
      <p:sp>
        <p:nvSpPr>
          <p:cNvPr id="8" name="Rectángulo 7"/>
          <p:cNvSpPr/>
          <p:nvPr/>
        </p:nvSpPr>
        <p:spPr>
          <a:xfrm>
            <a:off x="10434806" y="3705936"/>
            <a:ext cx="793434" cy="2885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 aula</a:t>
            </a:r>
            <a:endParaRPr lang="es-PE" dirty="0"/>
          </a:p>
        </p:txBody>
      </p:sp>
      <p:sp>
        <p:nvSpPr>
          <p:cNvPr id="9" name="Rectángulo 8"/>
          <p:cNvSpPr/>
          <p:nvPr/>
        </p:nvSpPr>
        <p:spPr>
          <a:xfrm>
            <a:off x="5186001" y="3595766"/>
            <a:ext cx="858261" cy="2928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 aulas</a:t>
            </a:r>
            <a:endParaRPr lang="es-PE" dirty="0"/>
          </a:p>
        </p:txBody>
      </p:sp>
      <p:sp>
        <p:nvSpPr>
          <p:cNvPr id="10" name="Rectángulo 9"/>
          <p:cNvSpPr/>
          <p:nvPr/>
        </p:nvSpPr>
        <p:spPr>
          <a:xfrm>
            <a:off x="8785542" y="4154905"/>
            <a:ext cx="676389" cy="2245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000" dirty="0"/>
              <a:t>Dirección</a:t>
            </a:r>
            <a:endParaRPr lang="es-PE" sz="1000" dirty="0"/>
          </a:p>
        </p:txBody>
      </p:sp>
      <p:grpSp>
        <p:nvGrpSpPr>
          <p:cNvPr id="11" name="Grupo 10"/>
          <p:cNvGrpSpPr/>
          <p:nvPr/>
        </p:nvGrpSpPr>
        <p:grpSpPr>
          <a:xfrm>
            <a:off x="0" y="109247"/>
            <a:ext cx="4659401" cy="338554"/>
            <a:chOff x="0" y="266003"/>
            <a:chExt cx="4659401" cy="338554"/>
          </a:xfrm>
        </p:grpSpPr>
        <p:sp>
          <p:nvSpPr>
            <p:cNvPr id="12" name="Rectángulo 11"/>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3" name="Rectángulo 12"/>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2107407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61473"/>
            <a:ext cx="10515600" cy="888583"/>
          </a:xfrm>
        </p:spPr>
        <p:txBody>
          <a:bodyPr>
            <a:noAutofit/>
          </a:bodyPr>
          <a:lstStyle/>
          <a:p>
            <a:r>
              <a:rPr lang="es-ES" sz="3200" dirty="0">
                <a:solidFill>
                  <a:srgbClr val="C00000"/>
                </a:solidFill>
                <a:latin typeface="+mn-lt"/>
              </a:rPr>
              <a:t>A continuación vamos a registrar la información que se presenta en el ejemplo 1.</a:t>
            </a:r>
            <a:endParaRPr lang="es-PE" sz="3200" dirty="0">
              <a:solidFill>
                <a:srgbClr val="C00000"/>
              </a:solidFill>
              <a:latin typeface="+mn-lt"/>
            </a:endParaRPr>
          </a:p>
        </p:txBody>
      </p:sp>
      <p:pic>
        <p:nvPicPr>
          <p:cNvPr id="4" name="Marcador de contenido 3"/>
          <p:cNvPicPr>
            <a:picLocks noGrp="1" noChangeAspect="1"/>
          </p:cNvPicPr>
          <p:nvPr>
            <p:ph idx="1"/>
          </p:nvPr>
        </p:nvPicPr>
        <p:blipFill rotWithShape="1">
          <a:blip r:embed="rId3"/>
          <a:srcRect l="5271" t="22193" r="49979" b="32829"/>
          <a:stretch/>
        </p:blipFill>
        <p:spPr>
          <a:xfrm>
            <a:off x="4148653" y="1727363"/>
            <a:ext cx="7644186" cy="4319707"/>
          </a:xfrm>
          <a:prstGeom prst="rect">
            <a:avLst/>
          </a:prstGeom>
        </p:spPr>
      </p:pic>
      <p:grpSp>
        <p:nvGrpSpPr>
          <p:cNvPr id="38" name="Grupo 37"/>
          <p:cNvGrpSpPr/>
          <p:nvPr/>
        </p:nvGrpSpPr>
        <p:grpSpPr>
          <a:xfrm>
            <a:off x="420097" y="1851898"/>
            <a:ext cx="3651584" cy="3463917"/>
            <a:chOff x="394915" y="1906612"/>
            <a:chExt cx="3651584" cy="3080084"/>
          </a:xfrm>
        </p:grpSpPr>
        <p:sp>
          <p:nvSpPr>
            <p:cNvPr id="6" name="Rectángulo 5"/>
            <p:cNvSpPr/>
            <p:nvPr/>
          </p:nvSpPr>
          <p:spPr>
            <a:xfrm>
              <a:off x="394915" y="1906612"/>
              <a:ext cx="3651584" cy="3080084"/>
            </a:xfrm>
            <a:prstGeom prst="rect">
              <a:avLst/>
            </a:prstGeom>
            <a:solidFill>
              <a:schemeClr val="bg1">
                <a:lumMod val="95000"/>
              </a:schemeClr>
            </a:solidFill>
            <a:ln w="28575">
              <a:solidFill>
                <a:srgbClr val="F69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5" name="Rectángulo 4"/>
            <p:cNvSpPr/>
            <p:nvPr/>
          </p:nvSpPr>
          <p:spPr>
            <a:xfrm>
              <a:off x="611587" y="1964534"/>
              <a:ext cx="3300663" cy="2891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rgbClr val="C00000"/>
                  </a:solidFill>
                </a:rPr>
                <a:t>Datos:</a:t>
              </a:r>
            </a:p>
            <a:p>
              <a:endParaRPr lang="es-ES" sz="2400" dirty="0">
                <a:solidFill>
                  <a:schemeClr val="accent5">
                    <a:lumMod val="50000"/>
                  </a:schemeClr>
                </a:solidFill>
              </a:endParaRPr>
            </a:p>
            <a:p>
              <a:r>
                <a:rPr lang="es-ES" sz="2400" dirty="0">
                  <a:solidFill>
                    <a:schemeClr val="accent5">
                      <a:lumMod val="75000"/>
                    </a:schemeClr>
                  </a:solidFill>
                </a:rPr>
                <a:t>Edificación 1: 1 aula</a:t>
              </a:r>
            </a:p>
            <a:p>
              <a:r>
                <a:rPr lang="es-ES" sz="2400" dirty="0">
                  <a:solidFill>
                    <a:schemeClr val="accent5">
                      <a:lumMod val="75000"/>
                    </a:schemeClr>
                  </a:solidFill>
                </a:rPr>
                <a:t>Edificación 2: dirección</a:t>
              </a:r>
            </a:p>
            <a:p>
              <a:r>
                <a:rPr lang="es-ES" sz="2400" dirty="0">
                  <a:solidFill>
                    <a:schemeClr val="accent5">
                      <a:lumMod val="75000"/>
                    </a:schemeClr>
                  </a:solidFill>
                </a:rPr>
                <a:t>Edificación 3: 2 aulas</a:t>
              </a:r>
            </a:p>
            <a:p>
              <a:r>
                <a:rPr lang="es-ES" sz="2400" dirty="0">
                  <a:solidFill>
                    <a:schemeClr val="accent5">
                      <a:lumMod val="75000"/>
                    </a:schemeClr>
                  </a:solidFill>
                </a:rPr>
                <a:t>Las aulas no cuentan con señales de seguridad.</a:t>
              </a:r>
            </a:p>
            <a:p>
              <a:r>
                <a:rPr lang="es-ES" sz="2400" dirty="0">
                  <a:solidFill>
                    <a:schemeClr val="accent5">
                      <a:lumMod val="75000"/>
                    </a:schemeClr>
                  </a:solidFill>
                </a:rPr>
                <a:t>Miden 5x3</a:t>
              </a:r>
              <a:endParaRPr lang="es-PE" sz="2400" dirty="0">
                <a:solidFill>
                  <a:schemeClr val="accent5">
                    <a:lumMod val="75000"/>
                  </a:schemeClr>
                </a:solidFill>
              </a:endParaRPr>
            </a:p>
          </p:txBody>
        </p:sp>
      </p:grpSp>
      <p:grpSp>
        <p:nvGrpSpPr>
          <p:cNvPr id="39" name="Grupo 38"/>
          <p:cNvGrpSpPr/>
          <p:nvPr/>
        </p:nvGrpSpPr>
        <p:grpSpPr>
          <a:xfrm>
            <a:off x="4507000" y="2396424"/>
            <a:ext cx="7168523" cy="3286138"/>
            <a:chOff x="4807790" y="2350096"/>
            <a:chExt cx="6530850" cy="2571418"/>
          </a:xfrm>
        </p:grpSpPr>
        <p:sp>
          <p:nvSpPr>
            <p:cNvPr id="7" name="Rectángulo 6"/>
            <p:cNvSpPr/>
            <p:nvPr/>
          </p:nvSpPr>
          <p:spPr>
            <a:xfrm>
              <a:off x="4808669" y="4147784"/>
              <a:ext cx="545432"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E03</a:t>
              </a:r>
              <a:endParaRPr lang="es-PE" dirty="0">
                <a:solidFill>
                  <a:srgbClr val="C00000"/>
                </a:solidFill>
              </a:endParaRPr>
            </a:p>
          </p:txBody>
        </p:sp>
        <p:sp>
          <p:nvSpPr>
            <p:cNvPr id="8" name="Rectángulo 7"/>
            <p:cNvSpPr/>
            <p:nvPr/>
          </p:nvSpPr>
          <p:spPr>
            <a:xfrm>
              <a:off x="4807790" y="3906252"/>
              <a:ext cx="545432"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E01</a:t>
              </a:r>
              <a:endParaRPr lang="es-PE" dirty="0">
                <a:solidFill>
                  <a:srgbClr val="C00000"/>
                </a:solidFill>
              </a:endParaRPr>
            </a:p>
          </p:txBody>
        </p:sp>
        <p:sp>
          <p:nvSpPr>
            <p:cNvPr id="10" name="Rectángulo 9"/>
            <p:cNvSpPr/>
            <p:nvPr/>
          </p:nvSpPr>
          <p:spPr>
            <a:xfrm>
              <a:off x="4808669" y="4362816"/>
              <a:ext cx="545432"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E03</a:t>
              </a:r>
              <a:endParaRPr lang="es-PE" dirty="0">
                <a:solidFill>
                  <a:srgbClr val="C00000"/>
                </a:solidFill>
              </a:endParaRPr>
            </a:p>
          </p:txBody>
        </p:sp>
        <p:sp>
          <p:nvSpPr>
            <p:cNvPr id="11" name="Rectángulo 10"/>
            <p:cNvSpPr/>
            <p:nvPr/>
          </p:nvSpPr>
          <p:spPr>
            <a:xfrm>
              <a:off x="5233618" y="4354668"/>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15" name="Rectángulo 14"/>
            <p:cNvSpPr/>
            <p:nvPr/>
          </p:nvSpPr>
          <p:spPr>
            <a:xfrm>
              <a:off x="5255291" y="4120827"/>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16" name="Rectángulo 15"/>
            <p:cNvSpPr/>
            <p:nvPr/>
          </p:nvSpPr>
          <p:spPr>
            <a:xfrm>
              <a:off x="5248900" y="3916056"/>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17" name="Rectángulo 16"/>
            <p:cNvSpPr/>
            <p:nvPr/>
          </p:nvSpPr>
          <p:spPr>
            <a:xfrm>
              <a:off x="6149402" y="4376827"/>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18" name="Rectángulo 17"/>
            <p:cNvSpPr/>
            <p:nvPr/>
          </p:nvSpPr>
          <p:spPr>
            <a:xfrm>
              <a:off x="6143557" y="4133076"/>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19" name="Rectángulo 18"/>
            <p:cNvSpPr/>
            <p:nvPr/>
          </p:nvSpPr>
          <p:spPr>
            <a:xfrm>
              <a:off x="6168744" y="3906252"/>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20" name="Rectángulo 19"/>
            <p:cNvSpPr/>
            <p:nvPr/>
          </p:nvSpPr>
          <p:spPr>
            <a:xfrm>
              <a:off x="8978818" y="4359297"/>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1" name="Rectángulo 20"/>
            <p:cNvSpPr/>
            <p:nvPr/>
          </p:nvSpPr>
          <p:spPr>
            <a:xfrm>
              <a:off x="8975558" y="4136068"/>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2" name="Rectángulo 21"/>
            <p:cNvSpPr/>
            <p:nvPr/>
          </p:nvSpPr>
          <p:spPr>
            <a:xfrm>
              <a:off x="8985209" y="3872390"/>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3" name="Rectángulo 22"/>
            <p:cNvSpPr/>
            <p:nvPr/>
          </p:nvSpPr>
          <p:spPr>
            <a:xfrm>
              <a:off x="9429626" y="4376827"/>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NO</a:t>
              </a:r>
              <a:endParaRPr lang="es-PE" dirty="0">
                <a:solidFill>
                  <a:srgbClr val="C00000"/>
                </a:solidFill>
              </a:endParaRPr>
            </a:p>
          </p:txBody>
        </p:sp>
        <p:sp>
          <p:nvSpPr>
            <p:cNvPr id="24" name="Rectángulo 23"/>
            <p:cNvSpPr/>
            <p:nvPr/>
          </p:nvSpPr>
          <p:spPr>
            <a:xfrm>
              <a:off x="9423106" y="4142728"/>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NO</a:t>
              </a:r>
              <a:endParaRPr lang="es-PE" dirty="0">
                <a:solidFill>
                  <a:srgbClr val="C00000"/>
                </a:solidFill>
              </a:endParaRPr>
            </a:p>
          </p:txBody>
        </p:sp>
        <p:sp>
          <p:nvSpPr>
            <p:cNvPr id="25" name="Rectángulo 24"/>
            <p:cNvSpPr/>
            <p:nvPr/>
          </p:nvSpPr>
          <p:spPr>
            <a:xfrm>
              <a:off x="9426366" y="3883678"/>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NO</a:t>
              </a:r>
              <a:endParaRPr lang="es-PE" dirty="0">
                <a:solidFill>
                  <a:srgbClr val="C00000"/>
                </a:solidFill>
              </a:endParaRPr>
            </a:p>
          </p:txBody>
        </p:sp>
        <p:sp>
          <p:nvSpPr>
            <p:cNvPr id="26" name="Rectángulo 25"/>
            <p:cNvSpPr/>
            <p:nvPr/>
          </p:nvSpPr>
          <p:spPr>
            <a:xfrm>
              <a:off x="10820399" y="4495056"/>
              <a:ext cx="505327" cy="266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NO</a:t>
              </a:r>
              <a:endParaRPr lang="es-PE" dirty="0">
                <a:solidFill>
                  <a:srgbClr val="C00000"/>
                </a:solidFill>
              </a:endParaRPr>
            </a:p>
          </p:txBody>
        </p:sp>
        <p:sp>
          <p:nvSpPr>
            <p:cNvPr id="27" name="Rectángulo 26"/>
            <p:cNvSpPr/>
            <p:nvPr/>
          </p:nvSpPr>
          <p:spPr>
            <a:xfrm>
              <a:off x="10809250" y="4142727"/>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NO</a:t>
              </a:r>
              <a:endParaRPr lang="es-PE" dirty="0">
                <a:solidFill>
                  <a:srgbClr val="C00000"/>
                </a:solidFill>
              </a:endParaRPr>
            </a:p>
          </p:txBody>
        </p:sp>
        <p:sp>
          <p:nvSpPr>
            <p:cNvPr id="28" name="Rectángulo 27"/>
            <p:cNvSpPr/>
            <p:nvPr/>
          </p:nvSpPr>
          <p:spPr>
            <a:xfrm>
              <a:off x="10808368" y="3883678"/>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NO</a:t>
              </a:r>
              <a:endParaRPr lang="es-PE" dirty="0">
                <a:solidFill>
                  <a:srgbClr val="C00000"/>
                </a:solidFill>
              </a:endParaRPr>
            </a:p>
          </p:txBody>
        </p:sp>
        <p:sp>
          <p:nvSpPr>
            <p:cNvPr id="29" name="Rectángulo 28"/>
            <p:cNvSpPr/>
            <p:nvPr/>
          </p:nvSpPr>
          <p:spPr>
            <a:xfrm>
              <a:off x="9970234" y="4392125"/>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30" name="Rectángulo 29"/>
            <p:cNvSpPr/>
            <p:nvPr/>
          </p:nvSpPr>
          <p:spPr>
            <a:xfrm>
              <a:off x="10318462" y="4105144"/>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3</a:t>
              </a:r>
              <a:endParaRPr lang="es-PE" dirty="0">
                <a:solidFill>
                  <a:srgbClr val="C00000"/>
                </a:solidFill>
              </a:endParaRPr>
            </a:p>
          </p:txBody>
        </p:sp>
        <p:sp>
          <p:nvSpPr>
            <p:cNvPr id="31" name="Rectángulo 30"/>
            <p:cNvSpPr/>
            <p:nvPr/>
          </p:nvSpPr>
          <p:spPr>
            <a:xfrm>
              <a:off x="9971993" y="4116001"/>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32" name="Rectángulo 31"/>
            <p:cNvSpPr/>
            <p:nvPr/>
          </p:nvSpPr>
          <p:spPr>
            <a:xfrm>
              <a:off x="10295900" y="3868381"/>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3</a:t>
              </a:r>
              <a:endParaRPr lang="es-PE" dirty="0">
                <a:solidFill>
                  <a:srgbClr val="C00000"/>
                </a:solidFill>
              </a:endParaRPr>
            </a:p>
          </p:txBody>
        </p:sp>
        <p:sp>
          <p:nvSpPr>
            <p:cNvPr id="33" name="Rectángulo 32"/>
            <p:cNvSpPr/>
            <p:nvPr/>
          </p:nvSpPr>
          <p:spPr>
            <a:xfrm>
              <a:off x="9965536" y="3864370"/>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34" name="Rectángulo 33"/>
            <p:cNvSpPr/>
            <p:nvPr/>
          </p:nvSpPr>
          <p:spPr>
            <a:xfrm>
              <a:off x="10324919" y="4388574"/>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3</a:t>
              </a:r>
              <a:endParaRPr lang="es-PE" dirty="0">
                <a:solidFill>
                  <a:srgbClr val="C00000"/>
                </a:solidFill>
              </a:endParaRPr>
            </a:p>
          </p:txBody>
        </p:sp>
        <p:sp>
          <p:nvSpPr>
            <p:cNvPr id="35" name="Rectángulo 34"/>
            <p:cNvSpPr/>
            <p:nvPr/>
          </p:nvSpPr>
          <p:spPr>
            <a:xfrm>
              <a:off x="9847019" y="2350096"/>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3</a:t>
              </a:r>
              <a:endParaRPr lang="es-PE" dirty="0">
                <a:solidFill>
                  <a:srgbClr val="C00000"/>
                </a:solidFill>
              </a:endParaRPr>
            </a:p>
          </p:txBody>
        </p:sp>
        <p:sp>
          <p:nvSpPr>
            <p:cNvPr id="36" name="Rectángulo 35"/>
            <p:cNvSpPr/>
            <p:nvPr/>
          </p:nvSpPr>
          <p:spPr>
            <a:xfrm>
              <a:off x="10659036" y="2350096"/>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3</a:t>
              </a:r>
              <a:endParaRPr lang="es-PE" dirty="0">
                <a:solidFill>
                  <a:srgbClr val="C00000"/>
                </a:solidFill>
              </a:endParaRPr>
            </a:p>
          </p:txBody>
        </p:sp>
      </p:grpSp>
      <p:sp>
        <p:nvSpPr>
          <p:cNvPr id="40" name="Llamada con línea 3 39"/>
          <p:cNvSpPr/>
          <p:nvPr/>
        </p:nvSpPr>
        <p:spPr>
          <a:xfrm>
            <a:off x="809021" y="5335858"/>
            <a:ext cx="3057662" cy="915526"/>
          </a:xfrm>
          <a:prstGeom prst="borderCallout3">
            <a:avLst>
              <a:gd name="adj1" fmla="val -196959"/>
              <a:gd name="adj2" fmla="val 94083"/>
              <a:gd name="adj3" fmla="val -198716"/>
              <a:gd name="adj4" fmla="val -18871"/>
              <a:gd name="adj5" fmla="val -10246"/>
              <a:gd name="adj6" fmla="val -19251"/>
              <a:gd name="adj7" fmla="val 915"/>
              <a:gd name="adj8" fmla="val 45054"/>
            </a:avLst>
          </a:prstGeom>
          <a:ln w="3810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a:t>NO SE REGISTRA INFORMACIÓN DE ESTE AMBIENTE EN ESTE CAPITULO</a:t>
            </a:r>
            <a:endParaRPr lang="es-PE" b="1" dirty="0"/>
          </a:p>
        </p:txBody>
      </p:sp>
      <p:grpSp>
        <p:nvGrpSpPr>
          <p:cNvPr id="37" name="Grupo 36"/>
          <p:cNvGrpSpPr/>
          <p:nvPr/>
        </p:nvGrpSpPr>
        <p:grpSpPr>
          <a:xfrm>
            <a:off x="0" y="109247"/>
            <a:ext cx="4659401" cy="338554"/>
            <a:chOff x="0" y="266003"/>
            <a:chExt cx="4659401" cy="338554"/>
          </a:xfrm>
        </p:grpSpPr>
        <p:sp>
          <p:nvSpPr>
            <p:cNvPr id="41" name="Rectángulo 40"/>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42" name="Rectángulo 41"/>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28274594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413254"/>
            <a:ext cx="2370221" cy="561566"/>
          </a:xfrm>
        </p:spPr>
        <p:txBody>
          <a:bodyPr>
            <a:normAutofit/>
          </a:bodyPr>
          <a:lstStyle/>
          <a:p>
            <a:r>
              <a:rPr lang="es-ES" sz="2800" b="1" dirty="0">
                <a:solidFill>
                  <a:srgbClr val="C00000"/>
                </a:solidFill>
                <a:latin typeface="+mn-lt"/>
              </a:rPr>
              <a:t>Ejemplo 2: </a:t>
            </a:r>
            <a:endParaRPr lang="es-PE" sz="2800" b="1" dirty="0">
              <a:solidFill>
                <a:srgbClr val="C00000"/>
              </a:solidFill>
              <a:latin typeface="+mn-lt"/>
            </a:endParaRPr>
          </a:p>
        </p:txBody>
      </p:sp>
      <p:sp>
        <p:nvSpPr>
          <p:cNvPr id="3" name="Marcador de contenido 2"/>
          <p:cNvSpPr>
            <a:spLocks noGrp="1"/>
          </p:cNvSpPr>
          <p:nvPr>
            <p:ph idx="1"/>
          </p:nvPr>
        </p:nvSpPr>
        <p:spPr>
          <a:xfrm>
            <a:off x="838199" y="977243"/>
            <a:ext cx="10663989" cy="1633313"/>
          </a:xfrm>
        </p:spPr>
        <p:txBody>
          <a:bodyPr>
            <a:normAutofit fontScale="92500" lnSpcReduction="10000"/>
          </a:bodyPr>
          <a:lstStyle/>
          <a:p>
            <a:pPr marL="0" indent="0" algn="just">
              <a:lnSpc>
                <a:spcPct val="100000"/>
              </a:lnSpc>
              <a:buNone/>
            </a:pPr>
            <a:r>
              <a:rPr lang="es-ES" sz="2400" dirty="0">
                <a:solidFill>
                  <a:schemeClr val="accent5">
                    <a:lumMod val="50000"/>
                  </a:schemeClr>
                </a:solidFill>
              </a:rPr>
              <a:t>El director de la IE de primaria </a:t>
            </a:r>
            <a:r>
              <a:rPr lang="es-ES" sz="2400" i="1" dirty="0">
                <a:solidFill>
                  <a:schemeClr val="accent5">
                    <a:lumMod val="50000"/>
                  </a:schemeClr>
                </a:solidFill>
              </a:rPr>
              <a:t>Las Palmas </a:t>
            </a:r>
            <a:r>
              <a:rPr lang="es-ES" sz="2400" dirty="0">
                <a:solidFill>
                  <a:schemeClr val="accent5">
                    <a:lumMod val="50000"/>
                  </a:schemeClr>
                </a:solidFill>
              </a:rPr>
              <a:t>indica que tiene 2 edificaciones: La edificación 1 tiene 2 pisos en el primer piso está la dirección, 1 sala de profesores, 1 laboratorio; en el segundo piso 3 aulas. La edificación 2 es de un piso en donde funcionan 3 aulas. Todos los ambientes son de 8 metros de largo y 5 de ancho y además cuentan con señales de seguridad.</a:t>
            </a:r>
          </a:p>
        </p:txBody>
      </p:sp>
      <p:pic>
        <p:nvPicPr>
          <p:cNvPr id="4" name="Imagen 3"/>
          <p:cNvPicPr>
            <a:picLocks noChangeAspect="1"/>
          </p:cNvPicPr>
          <p:nvPr/>
        </p:nvPicPr>
        <p:blipFill rotWithShape="1">
          <a:blip r:embed="rId3"/>
          <a:srcRect b="18303"/>
          <a:stretch/>
        </p:blipFill>
        <p:spPr>
          <a:xfrm>
            <a:off x="1877359" y="2614862"/>
            <a:ext cx="8585667" cy="3769895"/>
          </a:xfrm>
          <a:prstGeom prst="rect">
            <a:avLst/>
          </a:prstGeom>
        </p:spPr>
      </p:pic>
      <p:sp>
        <p:nvSpPr>
          <p:cNvPr id="6" name="Forma libre 5"/>
          <p:cNvSpPr/>
          <p:nvPr/>
        </p:nvSpPr>
        <p:spPr>
          <a:xfrm>
            <a:off x="3998352" y="4646613"/>
            <a:ext cx="5675038" cy="1738145"/>
          </a:xfrm>
          <a:custGeom>
            <a:avLst/>
            <a:gdLst>
              <a:gd name="connsiteX0" fmla="*/ 5675038 w 5675038"/>
              <a:gd name="connsiteY0" fmla="*/ 1738145 h 1738145"/>
              <a:gd name="connsiteX1" fmla="*/ 3236638 w 5675038"/>
              <a:gd name="connsiteY1" fmla="*/ 486861 h 1738145"/>
              <a:gd name="connsiteX2" fmla="*/ 349059 w 5675038"/>
              <a:gd name="connsiteY2" fmla="*/ 53724 h 1738145"/>
              <a:gd name="connsiteX3" fmla="*/ 156554 w 5675038"/>
              <a:gd name="connsiteY3" fmla="*/ 21640 h 1738145"/>
            </a:gdLst>
            <a:ahLst/>
            <a:cxnLst>
              <a:cxn ang="0">
                <a:pos x="connsiteX0" y="connsiteY0"/>
              </a:cxn>
              <a:cxn ang="0">
                <a:pos x="connsiteX1" y="connsiteY1"/>
              </a:cxn>
              <a:cxn ang="0">
                <a:pos x="connsiteX2" y="connsiteY2"/>
              </a:cxn>
              <a:cxn ang="0">
                <a:pos x="connsiteX3" y="connsiteY3"/>
              </a:cxn>
            </a:cxnLst>
            <a:rect l="l" t="t" r="r" b="b"/>
            <a:pathLst>
              <a:path w="5675038" h="1738145">
                <a:moveTo>
                  <a:pt x="5675038" y="1738145"/>
                </a:moveTo>
                <a:cubicBezTo>
                  <a:pt x="4899669" y="1252871"/>
                  <a:pt x="4124301" y="767598"/>
                  <a:pt x="3236638" y="486861"/>
                </a:cubicBezTo>
                <a:cubicBezTo>
                  <a:pt x="2348975" y="206124"/>
                  <a:pt x="862406" y="131261"/>
                  <a:pt x="349059" y="53724"/>
                </a:cubicBezTo>
                <a:cubicBezTo>
                  <a:pt x="-164288" y="-23813"/>
                  <a:pt x="-3867" y="-1087"/>
                  <a:pt x="156554" y="21640"/>
                </a:cubicBezTo>
              </a:path>
            </a:pathLst>
          </a:custGeom>
          <a:noFill/>
          <a:ln w="444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p:cNvSpPr/>
          <p:nvPr/>
        </p:nvSpPr>
        <p:spPr>
          <a:xfrm>
            <a:off x="7478467" y="3220697"/>
            <a:ext cx="622796" cy="3298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E01</a:t>
            </a:r>
            <a:endParaRPr lang="es-PE" dirty="0"/>
          </a:p>
        </p:txBody>
      </p:sp>
      <p:sp>
        <p:nvSpPr>
          <p:cNvPr id="8" name="Rectángulo 7"/>
          <p:cNvSpPr/>
          <p:nvPr/>
        </p:nvSpPr>
        <p:spPr>
          <a:xfrm>
            <a:off x="3375556" y="3627905"/>
            <a:ext cx="622796" cy="4147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a:t>E02</a:t>
            </a:r>
            <a:endParaRPr lang="es-PE" dirty="0"/>
          </a:p>
        </p:txBody>
      </p:sp>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65077774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61473"/>
            <a:ext cx="10515600" cy="743769"/>
          </a:xfrm>
        </p:spPr>
        <p:txBody>
          <a:bodyPr>
            <a:noAutofit/>
          </a:bodyPr>
          <a:lstStyle/>
          <a:p>
            <a:r>
              <a:rPr lang="es-ES" sz="3200" dirty="0">
                <a:solidFill>
                  <a:srgbClr val="C00000"/>
                </a:solidFill>
                <a:latin typeface="+mn-lt"/>
              </a:rPr>
              <a:t>Resolvamos el ejemplo 2.</a:t>
            </a:r>
            <a:endParaRPr lang="es-PE" sz="3200" dirty="0">
              <a:solidFill>
                <a:srgbClr val="C00000"/>
              </a:solidFill>
              <a:latin typeface="+mn-lt"/>
            </a:endParaRPr>
          </a:p>
        </p:txBody>
      </p:sp>
      <p:pic>
        <p:nvPicPr>
          <p:cNvPr id="4" name="Marcador de contenido 3"/>
          <p:cNvPicPr>
            <a:picLocks noGrp="1" noChangeAspect="1"/>
          </p:cNvPicPr>
          <p:nvPr>
            <p:ph idx="1"/>
          </p:nvPr>
        </p:nvPicPr>
        <p:blipFill rotWithShape="1">
          <a:blip r:embed="rId3"/>
          <a:srcRect l="5271" t="22193" r="49979" b="30087"/>
          <a:stretch/>
        </p:blipFill>
        <p:spPr>
          <a:xfrm>
            <a:off x="4121822" y="1737531"/>
            <a:ext cx="7644186" cy="4583058"/>
          </a:xfrm>
          <a:prstGeom prst="rect">
            <a:avLst/>
          </a:prstGeom>
        </p:spPr>
      </p:pic>
      <p:grpSp>
        <p:nvGrpSpPr>
          <p:cNvPr id="38" name="Grupo 37"/>
          <p:cNvGrpSpPr/>
          <p:nvPr/>
        </p:nvGrpSpPr>
        <p:grpSpPr>
          <a:xfrm>
            <a:off x="394915" y="1906612"/>
            <a:ext cx="3668358" cy="3883170"/>
            <a:chOff x="394915" y="1906612"/>
            <a:chExt cx="3668358" cy="3080084"/>
          </a:xfrm>
        </p:grpSpPr>
        <p:sp>
          <p:nvSpPr>
            <p:cNvPr id="6" name="Rectángulo 5"/>
            <p:cNvSpPr/>
            <p:nvPr/>
          </p:nvSpPr>
          <p:spPr>
            <a:xfrm>
              <a:off x="394915" y="1906612"/>
              <a:ext cx="3651584" cy="3080084"/>
            </a:xfrm>
            <a:prstGeom prst="rect">
              <a:avLst/>
            </a:prstGeom>
            <a:solidFill>
              <a:schemeClr val="bg1">
                <a:lumMod val="95000"/>
              </a:schemeClr>
            </a:solidFill>
            <a:ln w="28575">
              <a:solidFill>
                <a:srgbClr val="F69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5" name="Rectángulo 4"/>
            <p:cNvSpPr/>
            <p:nvPr/>
          </p:nvSpPr>
          <p:spPr>
            <a:xfrm>
              <a:off x="608037" y="2095271"/>
              <a:ext cx="3455236" cy="2598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rgbClr val="C00000"/>
                  </a:solidFill>
                </a:rPr>
                <a:t>Datos:</a:t>
              </a:r>
            </a:p>
            <a:p>
              <a:endParaRPr lang="es-ES" sz="2400" dirty="0">
                <a:solidFill>
                  <a:schemeClr val="accent5">
                    <a:lumMod val="50000"/>
                  </a:schemeClr>
                </a:solidFill>
              </a:endParaRPr>
            </a:p>
            <a:p>
              <a:r>
                <a:rPr lang="es-ES" sz="2400" dirty="0">
                  <a:solidFill>
                    <a:schemeClr val="accent5">
                      <a:lumMod val="75000"/>
                    </a:schemeClr>
                  </a:solidFill>
                </a:rPr>
                <a:t>Edificación 1: 3 aulas</a:t>
              </a:r>
            </a:p>
            <a:p>
              <a:r>
                <a:rPr lang="es-ES" sz="2400" dirty="0">
                  <a:solidFill>
                    <a:schemeClr val="accent5">
                      <a:lumMod val="75000"/>
                    </a:schemeClr>
                  </a:solidFill>
                </a:rPr>
                <a:t>                         1 dirección</a:t>
              </a:r>
            </a:p>
            <a:p>
              <a:r>
                <a:rPr lang="es-ES" sz="2400" dirty="0">
                  <a:solidFill>
                    <a:schemeClr val="accent5">
                      <a:lumMod val="75000"/>
                    </a:schemeClr>
                  </a:solidFill>
                </a:rPr>
                <a:t>                         1 sala de</a:t>
              </a:r>
            </a:p>
            <a:p>
              <a:r>
                <a:rPr lang="es-ES" sz="2400" dirty="0">
                  <a:solidFill>
                    <a:schemeClr val="accent5">
                      <a:lumMod val="75000"/>
                    </a:schemeClr>
                  </a:solidFill>
                </a:rPr>
                <a:t>                         profesores</a:t>
              </a:r>
            </a:p>
            <a:p>
              <a:r>
                <a:rPr lang="es-ES" sz="2400" dirty="0">
                  <a:solidFill>
                    <a:schemeClr val="accent5">
                      <a:lumMod val="75000"/>
                    </a:schemeClr>
                  </a:solidFill>
                </a:rPr>
                <a:t>                         1laboratorio</a:t>
              </a:r>
            </a:p>
            <a:p>
              <a:r>
                <a:rPr lang="es-ES" sz="2400" dirty="0">
                  <a:solidFill>
                    <a:schemeClr val="accent5">
                      <a:lumMod val="75000"/>
                    </a:schemeClr>
                  </a:solidFill>
                </a:rPr>
                <a:t>Edificación 2: 3 aulas</a:t>
              </a:r>
            </a:p>
            <a:p>
              <a:r>
                <a:rPr lang="es-ES" sz="2400" dirty="0">
                  <a:solidFill>
                    <a:schemeClr val="accent5">
                      <a:lumMod val="75000"/>
                    </a:schemeClr>
                  </a:solidFill>
                </a:rPr>
                <a:t>Medidas de los ambientes:  8x5m</a:t>
              </a:r>
              <a:endParaRPr lang="es-PE" sz="2400" dirty="0">
                <a:solidFill>
                  <a:schemeClr val="accent5">
                    <a:lumMod val="75000"/>
                  </a:schemeClr>
                </a:solidFill>
              </a:endParaRPr>
            </a:p>
          </p:txBody>
        </p:sp>
      </p:grpSp>
      <p:grpSp>
        <p:nvGrpSpPr>
          <p:cNvPr id="39" name="Grupo 38"/>
          <p:cNvGrpSpPr/>
          <p:nvPr/>
        </p:nvGrpSpPr>
        <p:grpSpPr>
          <a:xfrm>
            <a:off x="4507000" y="2396424"/>
            <a:ext cx="7168523" cy="3286138"/>
            <a:chOff x="4807790" y="2350096"/>
            <a:chExt cx="6530850" cy="2571418"/>
          </a:xfrm>
        </p:grpSpPr>
        <p:sp>
          <p:nvSpPr>
            <p:cNvPr id="7" name="Rectángulo 6"/>
            <p:cNvSpPr/>
            <p:nvPr/>
          </p:nvSpPr>
          <p:spPr>
            <a:xfrm>
              <a:off x="4808669" y="4147784"/>
              <a:ext cx="545432" cy="48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E01</a:t>
              </a:r>
              <a:endParaRPr lang="es-PE" dirty="0">
                <a:solidFill>
                  <a:srgbClr val="C00000"/>
                </a:solidFill>
              </a:endParaRPr>
            </a:p>
          </p:txBody>
        </p:sp>
        <p:sp>
          <p:nvSpPr>
            <p:cNvPr id="8" name="Rectángulo 7"/>
            <p:cNvSpPr/>
            <p:nvPr/>
          </p:nvSpPr>
          <p:spPr>
            <a:xfrm>
              <a:off x="4807790" y="3906252"/>
              <a:ext cx="545432"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E01</a:t>
              </a:r>
              <a:endParaRPr lang="es-PE" dirty="0">
                <a:solidFill>
                  <a:srgbClr val="C00000"/>
                </a:solidFill>
              </a:endParaRPr>
            </a:p>
          </p:txBody>
        </p:sp>
        <p:sp>
          <p:nvSpPr>
            <p:cNvPr id="10" name="Rectángulo 9"/>
            <p:cNvSpPr/>
            <p:nvPr/>
          </p:nvSpPr>
          <p:spPr>
            <a:xfrm>
              <a:off x="4808669" y="4362816"/>
              <a:ext cx="545432"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E01</a:t>
              </a:r>
              <a:endParaRPr lang="es-PE" dirty="0">
                <a:solidFill>
                  <a:srgbClr val="C00000"/>
                </a:solidFill>
              </a:endParaRPr>
            </a:p>
          </p:txBody>
        </p:sp>
        <p:sp>
          <p:nvSpPr>
            <p:cNvPr id="11" name="Rectángulo 10"/>
            <p:cNvSpPr/>
            <p:nvPr/>
          </p:nvSpPr>
          <p:spPr>
            <a:xfrm>
              <a:off x="5233618" y="4354668"/>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2</a:t>
              </a:r>
              <a:endParaRPr lang="es-PE" dirty="0">
                <a:solidFill>
                  <a:srgbClr val="C00000"/>
                </a:solidFill>
              </a:endParaRPr>
            </a:p>
          </p:txBody>
        </p:sp>
        <p:sp>
          <p:nvSpPr>
            <p:cNvPr id="15" name="Rectángulo 14"/>
            <p:cNvSpPr/>
            <p:nvPr/>
          </p:nvSpPr>
          <p:spPr>
            <a:xfrm>
              <a:off x="5255291" y="4120827"/>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2</a:t>
              </a:r>
              <a:endParaRPr lang="es-PE" dirty="0">
                <a:solidFill>
                  <a:srgbClr val="C00000"/>
                </a:solidFill>
              </a:endParaRPr>
            </a:p>
          </p:txBody>
        </p:sp>
        <p:sp>
          <p:nvSpPr>
            <p:cNvPr id="16" name="Rectángulo 15"/>
            <p:cNvSpPr/>
            <p:nvPr/>
          </p:nvSpPr>
          <p:spPr>
            <a:xfrm>
              <a:off x="5248900" y="3916056"/>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2</a:t>
              </a:r>
              <a:endParaRPr lang="es-PE" dirty="0">
                <a:solidFill>
                  <a:srgbClr val="C00000"/>
                </a:solidFill>
              </a:endParaRPr>
            </a:p>
          </p:txBody>
        </p:sp>
        <p:sp>
          <p:nvSpPr>
            <p:cNvPr id="17" name="Rectángulo 16"/>
            <p:cNvSpPr/>
            <p:nvPr/>
          </p:nvSpPr>
          <p:spPr>
            <a:xfrm>
              <a:off x="6149402" y="4376827"/>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18" name="Rectángulo 17"/>
            <p:cNvSpPr/>
            <p:nvPr/>
          </p:nvSpPr>
          <p:spPr>
            <a:xfrm>
              <a:off x="6143557" y="4133076"/>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19" name="Rectángulo 18"/>
            <p:cNvSpPr/>
            <p:nvPr/>
          </p:nvSpPr>
          <p:spPr>
            <a:xfrm>
              <a:off x="6168744" y="3906252"/>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20" name="Rectángulo 19"/>
            <p:cNvSpPr/>
            <p:nvPr/>
          </p:nvSpPr>
          <p:spPr>
            <a:xfrm>
              <a:off x="8978818" y="4359297"/>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1" name="Rectángulo 20"/>
            <p:cNvSpPr/>
            <p:nvPr/>
          </p:nvSpPr>
          <p:spPr>
            <a:xfrm>
              <a:off x="8975558" y="4136068"/>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2" name="Rectángulo 21"/>
            <p:cNvSpPr/>
            <p:nvPr/>
          </p:nvSpPr>
          <p:spPr>
            <a:xfrm>
              <a:off x="8985209" y="3872390"/>
              <a:ext cx="352926"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3" name="Rectángulo 22"/>
            <p:cNvSpPr/>
            <p:nvPr/>
          </p:nvSpPr>
          <p:spPr>
            <a:xfrm>
              <a:off x="9429626" y="4376827"/>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4" name="Rectángulo 23"/>
            <p:cNvSpPr/>
            <p:nvPr/>
          </p:nvSpPr>
          <p:spPr>
            <a:xfrm>
              <a:off x="9423106" y="4142728"/>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5" name="Rectángulo 24"/>
            <p:cNvSpPr/>
            <p:nvPr/>
          </p:nvSpPr>
          <p:spPr>
            <a:xfrm>
              <a:off x="9426366" y="3883678"/>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6" name="Rectángulo 25"/>
            <p:cNvSpPr/>
            <p:nvPr/>
          </p:nvSpPr>
          <p:spPr>
            <a:xfrm>
              <a:off x="10820399" y="4495056"/>
              <a:ext cx="505327" cy="266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7" name="Rectángulo 26"/>
            <p:cNvSpPr/>
            <p:nvPr/>
          </p:nvSpPr>
          <p:spPr>
            <a:xfrm>
              <a:off x="10809250" y="4142727"/>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8" name="Rectángulo 27"/>
            <p:cNvSpPr/>
            <p:nvPr/>
          </p:nvSpPr>
          <p:spPr>
            <a:xfrm>
              <a:off x="10808368" y="3883678"/>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29" name="Rectángulo 28"/>
            <p:cNvSpPr/>
            <p:nvPr/>
          </p:nvSpPr>
          <p:spPr>
            <a:xfrm>
              <a:off x="9970234" y="4392125"/>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8</a:t>
              </a:r>
              <a:endParaRPr lang="es-PE" dirty="0">
                <a:solidFill>
                  <a:srgbClr val="C00000"/>
                </a:solidFill>
              </a:endParaRPr>
            </a:p>
          </p:txBody>
        </p:sp>
        <p:sp>
          <p:nvSpPr>
            <p:cNvPr id="30" name="Rectángulo 29"/>
            <p:cNvSpPr/>
            <p:nvPr/>
          </p:nvSpPr>
          <p:spPr>
            <a:xfrm>
              <a:off x="10318462" y="4105144"/>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31" name="Rectángulo 30"/>
            <p:cNvSpPr/>
            <p:nvPr/>
          </p:nvSpPr>
          <p:spPr>
            <a:xfrm>
              <a:off x="9971993" y="4116001"/>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8</a:t>
              </a:r>
              <a:endParaRPr lang="es-PE" dirty="0">
                <a:solidFill>
                  <a:srgbClr val="C00000"/>
                </a:solidFill>
              </a:endParaRPr>
            </a:p>
          </p:txBody>
        </p:sp>
        <p:sp>
          <p:nvSpPr>
            <p:cNvPr id="32" name="Rectángulo 31"/>
            <p:cNvSpPr/>
            <p:nvPr/>
          </p:nvSpPr>
          <p:spPr>
            <a:xfrm>
              <a:off x="10295900" y="3868381"/>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33" name="Rectángulo 32"/>
            <p:cNvSpPr/>
            <p:nvPr/>
          </p:nvSpPr>
          <p:spPr>
            <a:xfrm>
              <a:off x="9965536" y="3864370"/>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8</a:t>
              </a:r>
              <a:endParaRPr lang="es-PE" dirty="0">
                <a:solidFill>
                  <a:srgbClr val="C00000"/>
                </a:solidFill>
              </a:endParaRPr>
            </a:p>
          </p:txBody>
        </p:sp>
        <p:sp>
          <p:nvSpPr>
            <p:cNvPr id="34" name="Rectángulo 33"/>
            <p:cNvSpPr/>
            <p:nvPr/>
          </p:nvSpPr>
          <p:spPr>
            <a:xfrm>
              <a:off x="10324919" y="4388574"/>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35" name="Rectángulo 34"/>
            <p:cNvSpPr/>
            <p:nvPr/>
          </p:nvSpPr>
          <p:spPr>
            <a:xfrm>
              <a:off x="9847019" y="2350096"/>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6</a:t>
              </a:r>
              <a:endParaRPr lang="es-PE" dirty="0">
                <a:solidFill>
                  <a:srgbClr val="C00000"/>
                </a:solidFill>
              </a:endParaRPr>
            </a:p>
          </p:txBody>
        </p:sp>
        <p:sp>
          <p:nvSpPr>
            <p:cNvPr id="36" name="Rectángulo 35"/>
            <p:cNvSpPr/>
            <p:nvPr/>
          </p:nvSpPr>
          <p:spPr>
            <a:xfrm>
              <a:off x="10659036" y="2350096"/>
              <a:ext cx="529390" cy="529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6</a:t>
              </a:r>
              <a:endParaRPr lang="es-PE" dirty="0">
                <a:solidFill>
                  <a:srgbClr val="C00000"/>
                </a:solidFill>
              </a:endParaRPr>
            </a:p>
          </p:txBody>
        </p:sp>
      </p:grpSp>
      <p:sp>
        <p:nvSpPr>
          <p:cNvPr id="37" name="Rectángulo 36"/>
          <p:cNvSpPr/>
          <p:nvPr/>
        </p:nvSpPr>
        <p:spPr>
          <a:xfrm>
            <a:off x="4515801" y="5232962"/>
            <a:ext cx="598688"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E02</a:t>
            </a:r>
            <a:endParaRPr lang="es-PE" dirty="0">
              <a:solidFill>
                <a:srgbClr val="C00000"/>
              </a:solidFill>
            </a:endParaRPr>
          </a:p>
        </p:txBody>
      </p:sp>
      <p:sp>
        <p:nvSpPr>
          <p:cNvPr id="41" name="Rectángulo 40"/>
          <p:cNvSpPr/>
          <p:nvPr/>
        </p:nvSpPr>
        <p:spPr>
          <a:xfrm>
            <a:off x="4499759" y="5527381"/>
            <a:ext cx="598688"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E02</a:t>
            </a:r>
            <a:endParaRPr lang="es-PE" dirty="0">
              <a:solidFill>
                <a:srgbClr val="C00000"/>
              </a:solidFill>
            </a:endParaRPr>
          </a:p>
        </p:txBody>
      </p:sp>
      <p:sp>
        <p:nvSpPr>
          <p:cNvPr id="42" name="Rectángulo 41"/>
          <p:cNvSpPr/>
          <p:nvPr/>
        </p:nvSpPr>
        <p:spPr>
          <a:xfrm>
            <a:off x="4490958" y="5806014"/>
            <a:ext cx="598688"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E02</a:t>
            </a:r>
            <a:endParaRPr lang="es-PE" dirty="0">
              <a:solidFill>
                <a:srgbClr val="C00000"/>
              </a:solidFill>
            </a:endParaRPr>
          </a:p>
        </p:txBody>
      </p:sp>
      <p:sp>
        <p:nvSpPr>
          <p:cNvPr id="43" name="Rectángulo 42"/>
          <p:cNvSpPr/>
          <p:nvPr/>
        </p:nvSpPr>
        <p:spPr>
          <a:xfrm>
            <a:off x="4934207" y="5527381"/>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44" name="Rectángulo 43"/>
          <p:cNvSpPr/>
          <p:nvPr/>
        </p:nvSpPr>
        <p:spPr>
          <a:xfrm>
            <a:off x="4936838" y="5804546"/>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45" name="Rectángulo 44"/>
          <p:cNvSpPr/>
          <p:nvPr/>
        </p:nvSpPr>
        <p:spPr>
          <a:xfrm>
            <a:off x="4949076" y="5269577"/>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1</a:t>
            </a:r>
            <a:endParaRPr lang="es-PE" dirty="0">
              <a:solidFill>
                <a:srgbClr val="C00000"/>
              </a:solidFill>
            </a:endParaRPr>
          </a:p>
        </p:txBody>
      </p:sp>
      <p:sp>
        <p:nvSpPr>
          <p:cNvPr id="46" name="Rectángulo 45"/>
          <p:cNvSpPr/>
          <p:nvPr/>
        </p:nvSpPr>
        <p:spPr>
          <a:xfrm>
            <a:off x="5971762" y="5269577"/>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47" name="Rectángulo 46"/>
          <p:cNvSpPr/>
          <p:nvPr/>
        </p:nvSpPr>
        <p:spPr>
          <a:xfrm>
            <a:off x="5963237" y="5493931"/>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48" name="Rectángulo 47"/>
          <p:cNvSpPr/>
          <p:nvPr/>
        </p:nvSpPr>
        <p:spPr>
          <a:xfrm>
            <a:off x="6002527" y="5732505"/>
            <a:ext cx="316919" cy="748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X</a:t>
            </a:r>
            <a:endParaRPr lang="es-PE" dirty="0">
              <a:solidFill>
                <a:srgbClr val="C00000"/>
              </a:solidFill>
            </a:endParaRPr>
          </a:p>
        </p:txBody>
      </p:sp>
      <p:sp>
        <p:nvSpPr>
          <p:cNvPr id="49" name="Rectángulo 48"/>
          <p:cNvSpPr/>
          <p:nvPr/>
        </p:nvSpPr>
        <p:spPr>
          <a:xfrm>
            <a:off x="9092303" y="5224687"/>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0" name="Rectángulo 49"/>
          <p:cNvSpPr/>
          <p:nvPr/>
        </p:nvSpPr>
        <p:spPr>
          <a:xfrm>
            <a:off x="9085288" y="5493931"/>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1" name="Rectángulo 50"/>
          <p:cNvSpPr/>
          <p:nvPr/>
        </p:nvSpPr>
        <p:spPr>
          <a:xfrm>
            <a:off x="9078108" y="5789782"/>
            <a:ext cx="387386"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2" name="Rectángulo 51"/>
          <p:cNvSpPr/>
          <p:nvPr/>
        </p:nvSpPr>
        <p:spPr>
          <a:xfrm>
            <a:off x="9571783" y="5243268"/>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3" name="Rectángulo 52"/>
          <p:cNvSpPr/>
          <p:nvPr/>
        </p:nvSpPr>
        <p:spPr>
          <a:xfrm>
            <a:off x="9594356" y="5833378"/>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4" name="Rectángulo 53"/>
          <p:cNvSpPr/>
          <p:nvPr/>
        </p:nvSpPr>
        <p:spPr>
          <a:xfrm>
            <a:off x="9570714" y="5525141"/>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5" name="Rectángulo 54"/>
          <p:cNvSpPr/>
          <p:nvPr/>
        </p:nvSpPr>
        <p:spPr>
          <a:xfrm>
            <a:off x="11128531" y="5827711"/>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6" name="Rectángulo 55"/>
          <p:cNvSpPr/>
          <p:nvPr/>
        </p:nvSpPr>
        <p:spPr>
          <a:xfrm>
            <a:off x="11118689" y="5547499"/>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7" name="Rectángulo 56"/>
          <p:cNvSpPr/>
          <p:nvPr/>
        </p:nvSpPr>
        <p:spPr>
          <a:xfrm>
            <a:off x="11095411" y="5233225"/>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SI</a:t>
            </a:r>
            <a:endParaRPr lang="es-PE" dirty="0">
              <a:solidFill>
                <a:srgbClr val="C00000"/>
              </a:solidFill>
            </a:endParaRPr>
          </a:p>
        </p:txBody>
      </p:sp>
      <p:sp>
        <p:nvSpPr>
          <p:cNvPr id="58" name="Rectángulo 57"/>
          <p:cNvSpPr/>
          <p:nvPr/>
        </p:nvSpPr>
        <p:spPr>
          <a:xfrm>
            <a:off x="10165485" y="5240363"/>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8</a:t>
            </a:r>
            <a:endParaRPr lang="es-PE" dirty="0">
              <a:solidFill>
                <a:srgbClr val="C00000"/>
              </a:solidFill>
            </a:endParaRPr>
          </a:p>
        </p:txBody>
      </p:sp>
      <p:sp>
        <p:nvSpPr>
          <p:cNvPr id="59" name="Rectángulo 58"/>
          <p:cNvSpPr/>
          <p:nvPr/>
        </p:nvSpPr>
        <p:spPr>
          <a:xfrm>
            <a:off x="10156951" y="5503907"/>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8</a:t>
            </a:r>
            <a:endParaRPr lang="es-PE" dirty="0">
              <a:solidFill>
                <a:srgbClr val="C00000"/>
              </a:solidFill>
            </a:endParaRPr>
          </a:p>
        </p:txBody>
      </p:sp>
      <p:sp>
        <p:nvSpPr>
          <p:cNvPr id="60" name="Rectángulo 59"/>
          <p:cNvSpPr/>
          <p:nvPr/>
        </p:nvSpPr>
        <p:spPr>
          <a:xfrm>
            <a:off x="10150105" y="5832105"/>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8</a:t>
            </a:r>
            <a:endParaRPr lang="es-PE" dirty="0">
              <a:solidFill>
                <a:srgbClr val="C00000"/>
              </a:solidFill>
            </a:endParaRPr>
          </a:p>
        </p:txBody>
      </p:sp>
      <p:sp>
        <p:nvSpPr>
          <p:cNvPr id="61" name="Rectángulo 60"/>
          <p:cNvSpPr/>
          <p:nvPr/>
        </p:nvSpPr>
        <p:spPr>
          <a:xfrm>
            <a:off x="10570700" y="5252063"/>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62" name="Rectángulo 61"/>
          <p:cNvSpPr/>
          <p:nvPr/>
        </p:nvSpPr>
        <p:spPr>
          <a:xfrm>
            <a:off x="10578671" y="5513389"/>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sp>
        <p:nvSpPr>
          <p:cNvPr id="63" name="Rectángulo 62"/>
          <p:cNvSpPr/>
          <p:nvPr/>
        </p:nvSpPr>
        <p:spPr>
          <a:xfrm>
            <a:off x="10570650" y="5780476"/>
            <a:ext cx="581080" cy="676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5</a:t>
            </a:r>
            <a:endParaRPr lang="es-PE" dirty="0">
              <a:solidFill>
                <a:srgbClr val="C00000"/>
              </a:solidFill>
            </a:endParaRPr>
          </a:p>
        </p:txBody>
      </p:sp>
      <p:grpSp>
        <p:nvGrpSpPr>
          <p:cNvPr id="64" name="Grupo 63"/>
          <p:cNvGrpSpPr/>
          <p:nvPr/>
        </p:nvGrpSpPr>
        <p:grpSpPr>
          <a:xfrm>
            <a:off x="0" y="109247"/>
            <a:ext cx="4659401" cy="338554"/>
            <a:chOff x="0" y="266003"/>
            <a:chExt cx="4659401" cy="338554"/>
          </a:xfrm>
        </p:grpSpPr>
        <p:sp>
          <p:nvSpPr>
            <p:cNvPr id="65" name="Rectángulo 6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6" name="Rectángulo 6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83771725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7" name="Imagen 6"/>
          <p:cNvPicPr>
            <a:picLocks noChangeAspect="1"/>
          </p:cNvPicPr>
          <p:nvPr/>
        </p:nvPicPr>
        <p:blipFill rotWithShape="1">
          <a:blip r:embed="rId3"/>
          <a:srcRect l="5450" t="16487" r="6460" b="6142"/>
          <a:stretch/>
        </p:blipFill>
        <p:spPr>
          <a:xfrm>
            <a:off x="391886" y="878307"/>
            <a:ext cx="11461531" cy="5366086"/>
          </a:xfrm>
          <a:prstGeom prst="rect">
            <a:avLst/>
          </a:prstGeom>
        </p:spPr>
      </p:pic>
      <p:sp>
        <p:nvSpPr>
          <p:cNvPr id="2" name="Llamada rectangular 1"/>
          <p:cNvSpPr/>
          <p:nvPr/>
        </p:nvSpPr>
        <p:spPr>
          <a:xfrm>
            <a:off x="5540206" y="3174683"/>
            <a:ext cx="3468271" cy="1022685"/>
          </a:xfrm>
          <a:prstGeom prst="wedgeRectCallout">
            <a:avLst>
              <a:gd name="adj1" fmla="val -37766"/>
              <a:gd name="adj2" fmla="val -8720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p:cNvPicPr>
            <a:picLocks noChangeAspect="1"/>
          </p:cNvPicPr>
          <p:nvPr/>
        </p:nvPicPr>
        <p:blipFill>
          <a:blip r:embed="rId4"/>
          <a:stretch>
            <a:fillRect/>
          </a:stretch>
        </p:blipFill>
        <p:spPr>
          <a:xfrm>
            <a:off x="5623173" y="3265762"/>
            <a:ext cx="3302335" cy="847638"/>
          </a:xfrm>
          <a:prstGeom prst="rect">
            <a:avLst/>
          </a:prstGeom>
        </p:spPr>
      </p:pic>
      <p:pic>
        <p:nvPicPr>
          <p:cNvPr id="8" name="Imagen 7"/>
          <p:cNvPicPr>
            <a:picLocks noChangeAspect="1"/>
          </p:cNvPicPr>
          <p:nvPr/>
        </p:nvPicPr>
        <p:blipFill>
          <a:blip r:embed="rId5"/>
          <a:stretch>
            <a:fillRect/>
          </a:stretch>
        </p:blipFill>
        <p:spPr>
          <a:xfrm>
            <a:off x="1340422" y="4433959"/>
            <a:ext cx="8982672" cy="1901513"/>
          </a:xfrm>
          <a:prstGeom prst="rect">
            <a:avLst/>
          </a:prstGeom>
        </p:spPr>
      </p:pic>
    </p:spTree>
    <p:extLst>
      <p:ext uri="{BB962C8B-B14F-4D97-AF65-F5344CB8AC3E}">
        <p14:creationId xmlns:p14="http://schemas.microsoft.com/office/powerpoint/2010/main" val="424253096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7" name="Imagen 6"/>
          <p:cNvPicPr>
            <a:picLocks noChangeAspect="1"/>
          </p:cNvPicPr>
          <p:nvPr/>
        </p:nvPicPr>
        <p:blipFill rotWithShape="1">
          <a:blip r:embed="rId3"/>
          <a:srcRect l="6299" t="19288" r="7549" b="4634"/>
          <a:stretch/>
        </p:blipFill>
        <p:spPr>
          <a:xfrm>
            <a:off x="583323" y="835573"/>
            <a:ext cx="11209283" cy="5565227"/>
          </a:xfrm>
          <a:prstGeom prst="rect">
            <a:avLst/>
          </a:prstGeom>
        </p:spPr>
      </p:pic>
      <p:sp>
        <p:nvSpPr>
          <p:cNvPr id="2" name="Llamada rectangular 1"/>
          <p:cNvSpPr/>
          <p:nvPr/>
        </p:nvSpPr>
        <p:spPr>
          <a:xfrm>
            <a:off x="1206336" y="3152273"/>
            <a:ext cx="4472568" cy="2069433"/>
          </a:xfrm>
          <a:prstGeom prst="wedgeRectCallout">
            <a:avLst>
              <a:gd name="adj1" fmla="val -19489"/>
              <a:gd name="adj2" fmla="val -68499"/>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es-ES" sz="1200" dirty="0">
                <a:solidFill>
                  <a:schemeClr val="bg1"/>
                </a:solidFill>
              </a:rPr>
              <a:t>AULA DE CLASE REGULAR: Es aquella en la que los estudiantes permanecen la mayor parte del tiempo de la jornada escolar, y son los docentes los que se desplazan de una a otra aula según el horario de clases.</a:t>
            </a:r>
          </a:p>
          <a:p>
            <a:pPr algn="just"/>
            <a:r>
              <a:rPr lang="es-ES" sz="1200" dirty="0">
                <a:solidFill>
                  <a:schemeClr val="bg1"/>
                </a:solidFill>
              </a:rPr>
              <a:t>AULA FUNCIONAL: Es aquella que recibe a estudiantes de diferentes edades/grados/ciclos y secciones a lo largo de la jornada escolar, debido a que se encuentra acondicionada para el desarrollo de determinada área/asignatura o materia de estudio; siendo los estudiantes los que se desplazan de una a otra aula según el horario de clases. </a:t>
            </a:r>
            <a:endParaRPr lang="es-PE" sz="1200" dirty="0">
              <a:solidFill>
                <a:schemeClr val="bg1"/>
              </a:solidFill>
            </a:endParaRPr>
          </a:p>
        </p:txBody>
      </p:sp>
    </p:spTree>
    <p:extLst>
      <p:ext uri="{BB962C8B-B14F-4D97-AF65-F5344CB8AC3E}">
        <p14:creationId xmlns:p14="http://schemas.microsoft.com/office/powerpoint/2010/main" val="157033243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600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121182"/>
            <a:ext cx="8671506" cy="1200329"/>
          </a:xfrm>
          <a:prstGeom prst="rect">
            <a:avLst/>
          </a:prstGeom>
          <a:noFill/>
        </p:spPr>
        <p:txBody>
          <a:bodyPr wrap="square">
            <a:spAutoFit/>
          </a:bodyPr>
          <a:lstStyle/>
          <a:p>
            <a:r>
              <a:rPr lang="es-PE" sz="3600" b="1" dirty="0">
                <a:solidFill>
                  <a:schemeClr val="accent5">
                    <a:lumMod val="50000"/>
                  </a:schemeClr>
                </a:solidFill>
              </a:rPr>
              <a:t>Características del resto de los espacios educativos y administrativos</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12818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100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996566" y="3097729"/>
            <a:ext cx="7124769" cy="646331"/>
          </a:xfrm>
          <a:prstGeom prst="rect">
            <a:avLst/>
          </a:prstGeom>
          <a:noFill/>
        </p:spPr>
        <p:txBody>
          <a:bodyPr wrap="square">
            <a:spAutoFit/>
          </a:bodyPr>
          <a:lstStyle/>
          <a:p>
            <a:pPr algn="ctr"/>
            <a:r>
              <a:rPr lang="es-PE" sz="3600" b="1" dirty="0">
                <a:solidFill>
                  <a:schemeClr val="accent5">
                    <a:lumMod val="50000"/>
                  </a:schemeClr>
                </a:solidFill>
              </a:rPr>
              <a:t>Características del Local Educativo</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27022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7142" t="14188" r="18534" b="6722"/>
          <a:stretch/>
        </p:blipFill>
        <p:spPr bwMode="auto">
          <a:xfrm>
            <a:off x="1155031" y="697831"/>
            <a:ext cx="9817769" cy="5390147"/>
          </a:xfrm>
          <a:prstGeom prst="rect">
            <a:avLst/>
          </a:prstGeom>
          <a:ln>
            <a:noFill/>
          </a:ln>
          <a:extLst>
            <a:ext uri="{53640926-AAD7-44D8-BBD7-CCE9431645EC}">
              <a14:shadowObscured xmlns:a14="http://schemas.microsoft.com/office/drawing/2010/main"/>
            </a:ext>
          </a:extLst>
        </p:spPr>
      </p:pic>
      <p:grpSp>
        <p:nvGrpSpPr>
          <p:cNvPr id="5" name="Grupo 4"/>
          <p:cNvGrpSpPr/>
          <p:nvPr/>
        </p:nvGrpSpPr>
        <p:grpSpPr>
          <a:xfrm>
            <a:off x="0" y="148436"/>
            <a:ext cx="5921413" cy="400110"/>
            <a:chOff x="0" y="266003"/>
            <a:chExt cx="5921413" cy="400110"/>
          </a:xfrm>
        </p:grpSpPr>
        <p:sp>
          <p:nvSpPr>
            <p:cNvPr id="6" name="Rectángulo 5"/>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95654731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7821" t="14188" r="19382" b="10042"/>
          <a:stretch/>
        </p:blipFill>
        <p:spPr bwMode="auto">
          <a:xfrm>
            <a:off x="1395663" y="685800"/>
            <a:ext cx="9649326" cy="5727032"/>
          </a:xfrm>
          <a:prstGeom prst="rect">
            <a:avLst/>
          </a:prstGeom>
          <a:ln>
            <a:noFill/>
          </a:ln>
          <a:extLst>
            <a:ext uri="{53640926-AAD7-44D8-BBD7-CCE9431645EC}">
              <a14:shadowObscured xmlns:a14="http://schemas.microsoft.com/office/drawing/2010/main"/>
            </a:ext>
          </a:extLst>
        </p:spPr>
      </p:pic>
      <p:grpSp>
        <p:nvGrpSpPr>
          <p:cNvPr id="5" name="Grupo 4"/>
          <p:cNvGrpSpPr/>
          <p:nvPr/>
        </p:nvGrpSpPr>
        <p:grpSpPr>
          <a:xfrm>
            <a:off x="0" y="148436"/>
            <a:ext cx="5921413" cy="400110"/>
            <a:chOff x="0" y="266003"/>
            <a:chExt cx="5921413" cy="400110"/>
          </a:xfrm>
        </p:grpSpPr>
        <p:sp>
          <p:nvSpPr>
            <p:cNvPr id="6" name="Rectángulo 5"/>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51531683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700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121182"/>
            <a:ext cx="8671506" cy="1200329"/>
          </a:xfrm>
          <a:prstGeom prst="rect">
            <a:avLst/>
          </a:prstGeom>
          <a:noFill/>
        </p:spPr>
        <p:txBody>
          <a:bodyPr wrap="square">
            <a:spAutoFit/>
          </a:bodyPr>
          <a:lstStyle/>
          <a:p>
            <a:r>
              <a:rPr lang="es-PE" sz="3600" b="1" dirty="0">
                <a:solidFill>
                  <a:schemeClr val="accent5">
                    <a:lumMod val="50000"/>
                  </a:schemeClr>
                </a:solidFill>
              </a:rPr>
              <a:t>Características de los espacios usados como servicios higiénicos en el local educativo</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97778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7311" t="13886" r="18874" b="10343"/>
          <a:stretch/>
        </p:blipFill>
        <p:spPr bwMode="auto">
          <a:xfrm>
            <a:off x="1251283" y="794085"/>
            <a:ext cx="9817769" cy="5366084"/>
          </a:xfrm>
          <a:prstGeom prst="rect">
            <a:avLst/>
          </a:prstGeom>
          <a:ln>
            <a:noFill/>
          </a:ln>
          <a:extLst>
            <a:ext uri="{53640926-AAD7-44D8-BBD7-CCE9431645EC}">
              <a14:shadowObscured xmlns:a14="http://schemas.microsoft.com/office/drawing/2010/main"/>
            </a:ext>
          </a:extLst>
        </p:spPr>
      </p:pic>
      <p:grpSp>
        <p:nvGrpSpPr>
          <p:cNvPr id="5" name="Grupo 4"/>
          <p:cNvGrpSpPr/>
          <p:nvPr/>
        </p:nvGrpSpPr>
        <p:grpSpPr>
          <a:xfrm>
            <a:off x="0" y="148436"/>
            <a:ext cx="5921413" cy="400110"/>
            <a:chOff x="0" y="266003"/>
            <a:chExt cx="5921413" cy="400110"/>
          </a:xfrm>
        </p:grpSpPr>
        <p:sp>
          <p:nvSpPr>
            <p:cNvPr id="6" name="Rectángulo 5"/>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21039847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45957" y="1263637"/>
            <a:ext cx="1092467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2400" b="0" i="0" u="none" strike="noStrike" cap="none" normalizeH="0" baseline="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El director </a:t>
            </a:r>
            <a:r>
              <a:rPr lang="es-PE" altLang="es-PE" sz="2400" dirty="0">
                <a:solidFill>
                  <a:schemeClr val="accent5">
                    <a:lumMod val="75000"/>
                  </a:schemeClr>
                </a:solidFill>
                <a:latin typeface="Calibri" panose="020F0502020204030204" pitchFamily="34" charset="0"/>
                <a:ea typeface="Arial" panose="020B0604020202020204" pitchFamily="34" charset="0"/>
                <a:cs typeface="Times New Roman" panose="02020603050405020304" pitchFamily="18" charset="0"/>
              </a:rPr>
              <a:t>de la IE primaria manifiesta que el local educativo tiene 3 SS.HH:</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2400" b="0" i="0" u="none" strike="noStrike" cap="none" normalizeH="0" baseline="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Un</a:t>
            </a:r>
            <a:r>
              <a:rPr kumimoji="0" lang="es-PE" altLang="es-PE" sz="2400" b="0" i="0" u="none" strike="noStrike" cap="none" normalizeH="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 servicio higiénico para el personal administrativo femenino, que se encuentra ubicado en la edificación 01 de un piso, usado por los docentes y administrativos del colegio, consta de dos inodoros de adultos, dos lavamanos individuales, todos en buen estado. Los dos inodoros cuentan con función de descarga.</a:t>
            </a:r>
          </a:p>
          <a:p>
            <a:pPr marL="0" marR="0" lvl="0" indent="0" algn="just" defTabSz="914400" rtl="0" eaLnBrk="0" fontAlgn="base" latinLnBrk="0" hangingPunct="0">
              <a:lnSpc>
                <a:spcPct val="100000"/>
              </a:lnSpc>
              <a:spcBef>
                <a:spcPct val="0"/>
              </a:spcBef>
              <a:spcAft>
                <a:spcPct val="0"/>
              </a:spcAft>
              <a:buClrTx/>
              <a:buSzTx/>
              <a:buFontTx/>
              <a:buNone/>
              <a:tabLst/>
            </a:pPr>
            <a:r>
              <a:rPr lang="es-PE" altLang="es-PE" sz="2400" dirty="0">
                <a:solidFill>
                  <a:schemeClr val="accent5">
                    <a:lumMod val="75000"/>
                  </a:schemeClr>
                </a:solidFill>
                <a:latin typeface="Calibri" panose="020F0502020204030204" pitchFamily="34" charset="0"/>
                <a:ea typeface="Arial" panose="020B0604020202020204" pitchFamily="34" charset="0"/>
                <a:cs typeface="Times New Roman" panose="02020603050405020304" pitchFamily="18" charset="0"/>
              </a:rPr>
              <a:t>En la edificación 02, de dos pisos, se ubican dos servicios higiénicos. En el primer piso se encuentra el servicio higiénico de los estudiantes varones que también es usado por los docentes; tiene 4 urinarios en buen estado, 4 lavamanos individuales, dos de ellos en mal estado. De los 4 urinarios solo tres cumplen con la función de descarga.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PE" altLang="es-PE" sz="2400" b="0" i="0" u="none" strike="noStrike" cap="none" normalizeH="0" baseline="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En el segundo piso hay</a:t>
            </a:r>
            <a:r>
              <a:rPr kumimoji="0" lang="es-PE" altLang="es-PE" sz="2400" b="0" i="0" u="none" strike="noStrike" cap="none" normalizeH="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 un servicio higiénicos para estudiantes mujeres</a:t>
            </a:r>
            <a:r>
              <a:rPr kumimoji="0" lang="es-PE" altLang="es-PE" sz="2400" b="0" i="0" u="none" strike="noStrike" cap="none" normalizeH="0" baseline="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 las docentes también</a:t>
            </a:r>
            <a:r>
              <a:rPr kumimoji="0" lang="es-PE" altLang="es-PE" sz="2400" b="0" i="0" u="none" strike="noStrike" cap="none" normalizeH="0" dirty="0">
                <a:ln>
                  <a:noFill/>
                </a:ln>
                <a:solidFill>
                  <a:schemeClr val="accent5">
                    <a:lumMod val="75000"/>
                  </a:schemeClr>
                </a:solidFill>
                <a:effectLst/>
                <a:latin typeface="Calibri" panose="020F0502020204030204" pitchFamily="34" charset="0"/>
                <a:ea typeface="Arial" panose="020B0604020202020204" pitchFamily="34" charset="0"/>
                <a:cs typeface="Times New Roman" panose="02020603050405020304" pitchFamily="18" charset="0"/>
              </a:rPr>
              <a:t> lo usan. Tienen 6 inodoros (2 están en regular estado el resto en buenas condiciones) todos tienen función de descarga. Tiene seis lavamanos corridos de los cuales uno </a:t>
            </a:r>
            <a:r>
              <a:rPr lang="es-PE" altLang="es-PE" sz="2400" dirty="0">
                <a:solidFill>
                  <a:schemeClr val="accent5">
                    <a:lumMod val="75000"/>
                  </a:schemeClr>
                </a:solidFill>
                <a:latin typeface="Calibri" panose="020F0502020204030204" pitchFamily="34" charset="0"/>
                <a:ea typeface="Arial" panose="020B0604020202020204" pitchFamily="34" charset="0"/>
                <a:cs typeface="Times New Roman" panose="02020603050405020304" pitchFamily="18" charset="0"/>
              </a:rPr>
              <a:t>tiene el caño roto y no funciona.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PE" sz="2400" b="0" i="0" u="none" strike="noStrike" cap="none" normalizeH="0" baseline="0" dirty="0">
                <a:ln>
                  <a:noFill/>
                </a:ln>
                <a:solidFill>
                  <a:schemeClr val="accent5">
                    <a:lumMod val="75000"/>
                  </a:schemeClr>
                </a:solidFill>
                <a:effectLst/>
                <a:latin typeface="Calibri" panose="020F0502020204030204" pitchFamily="34" charset="0"/>
                <a:cs typeface="Times New Roman" panose="02020603050405020304" pitchFamily="18" charset="0"/>
              </a:rPr>
              <a:t>El local educativo no tiene inodoros para personas</a:t>
            </a:r>
            <a:r>
              <a:rPr kumimoji="0" lang="es-ES" altLang="es-PE" sz="2400" b="0" i="0" u="none" strike="noStrike" cap="none" normalizeH="0" dirty="0">
                <a:ln>
                  <a:noFill/>
                </a:ln>
                <a:solidFill>
                  <a:schemeClr val="accent5">
                    <a:lumMod val="75000"/>
                  </a:schemeClr>
                </a:solidFill>
                <a:effectLst/>
                <a:latin typeface="Calibri" panose="020F0502020204030204" pitchFamily="34" charset="0"/>
                <a:cs typeface="Times New Roman" panose="02020603050405020304" pitchFamily="18" charset="0"/>
              </a:rPr>
              <a:t> con discapacidad.</a:t>
            </a:r>
            <a:endParaRPr kumimoji="0" lang="es-PE" altLang="es-PE" sz="24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 name="Rectángulo 3"/>
          <p:cNvSpPr/>
          <p:nvPr/>
        </p:nvSpPr>
        <p:spPr>
          <a:xfrm>
            <a:off x="745957" y="721894"/>
            <a:ext cx="2345824" cy="44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C00000"/>
                </a:solidFill>
              </a:rPr>
              <a:t>Caso 1:</a:t>
            </a:r>
            <a:endParaRPr lang="es-PE" sz="3200" b="1" dirty="0">
              <a:solidFill>
                <a:srgbClr val="C00000"/>
              </a:solidFill>
            </a:endParaRPr>
          </a:p>
        </p:txBody>
      </p:sp>
      <p:grpSp>
        <p:nvGrpSpPr>
          <p:cNvPr id="6" name="Grupo 5"/>
          <p:cNvGrpSpPr/>
          <p:nvPr/>
        </p:nvGrpSpPr>
        <p:grpSpPr>
          <a:xfrm>
            <a:off x="0" y="148436"/>
            <a:ext cx="5921413" cy="400110"/>
            <a:chOff x="0" y="266003"/>
            <a:chExt cx="5921413" cy="400110"/>
          </a:xfrm>
        </p:grpSpPr>
        <p:sp>
          <p:nvSpPr>
            <p:cNvPr id="7" name="Rectángulo 6"/>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013683282"/>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148436"/>
            <a:ext cx="5921413" cy="400110"/>
            <a:chOff x="0" y="266003"/>
            <a:chExt cx="5921413" cy="400110"/>
          </a:xfrm>
        </p:grpSpPr>
        <p:sp>
          <p:nvSpPr>
            <p:cNvPr id="7" name="Rectángulo 6"/>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54" name="Grupo 53"/>
          <p:cNvGrpSpPr/>
          <p:nvPr/>
        </p:nvGrpSpPr>
        <p:grpSpPr>
          <a:xfrm>
            <a:off x="655020" y="782054"/>
            <a:ext cx="11123896" cy="5486400"/>
            <a:chOff x="655020" y="782054"/>
            <a:chExt cx="11123896" cy="5486400"/>
          </a:xfrm>
        </p:grpSpPr>
        <p:pic>
          <p:nvPicPr>
            <p:cNvPr id="5" name="Imagen 4"/>
            <p:cNvPicPr/>
            <p:nvPr/>
          </p:nvPicPr>
          <p:blipFill rotWithShape="1">
            <a:blip r:embed="rId2"/>
            <a:srcRect l="17311" t="13886" r="18874" b="33316"/>
            <a:stretch/>
          </p:blipFill>
          <p:spPr bwMode="auto">
            <a:xfrm>
              <a:off x="655020" y="782054"/>
              <a:ext cx="11123896" cy="5486400"/>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868931" y="2685117"/>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1</a:t>
              </a:r>
              <a:endParaRPr lang="es-PE" sz="1400" dirty="0">
                <a:solidFill>
                  <a:srgbClr val="C00000"/>
                </a:solidFill>
              </a:endParaRPr>
            </a:p>
          </p:txBody>
        </p:sp>
        <p:sp>
          <p:nvSpPr>
            <p:cNvPr id="10" name="Rectángulo 9"/>
            <p:cNvSpPr/>
            <p:nvPr/>
          </p:nvSpPr>
          <p:spPr>
            <a:xfrm>
              <a:off x="868931" y="2887567"/>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11" name="Rectángulo 10"/>
            <p:cNvSpPr/>
            <p:nvPr/>
          </p:nvSpPr>
          <p:spPr>
            <a:xfrm>
              <a:off x="5023837" y="816185"/>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C00000"/>
                  </a:solidFill>
                </a:rPr>
                <a:t>3</a:t>
              </a:r>
              <a:endParaRPr lang="es-PE" sz="1600" b="1" dirty="0">
                <a:solidFill>
                  <a:srgbClr val="C00000"/>
                </a:solidFill>
              </a:endParaRPr>
            </a:p>
          </p:txBody>
        </p:sp>
        <p:sp>
          <p:nvSpPr>
            <p:cNvPr id="12" name="Rectángulo 11"/>
            <p:cNvSpPr/>
            <p:nvPr/>
          </p:nvSpPr>
          <p:spPr>
            <a:xfrm>
              <a:off x="868930" y="3094166"/>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13" name="Rectángulo 12"/>
            <p:cNvSpPr/>
            <p:nvPr/>
          </p:nvSpPr>
          <p:spPr>
            <a:xfrm>
              <a:off x="8825833" y="2681673"/>
              <a:ext cx="395702"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solidFill>
                    <a:srgbClr val="C00000"/>
                  </a:solidFill>
                </a:rPr>
                <a:t>02</a:t>
              </a:r>
              <a:endParaRPr lang="es-PE" sz="1600" dirty="0">
                <a:solidFill>
                  <a:srgbClr val="C00000"/>
                </a:solidFill>
              </a:endParaRPr>
            </a:p>
          </p:txBody>
        </p:sp>
        <p:sp>
          <p:nvSpPr>
            <p:cNvPr id="14" name="Rectángulo 13"/>
            <p:cNvSpPr/>
            <p:nvPr/>
          </p:nvSpPr>
          <p:spPr>
            <a:xfrm>
              <a:off x="1173730" y="2887567"/>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1</a:t>
              </a:r>
              <a:endParaRPr lang="es-PE" sz="1400" dirty="0">
                <a:solidFill>
                  <a:srgbClr val="C00000"/>
                </a:solidFill>
              </a:endParaRPr>
            </a:p>
          </p:txBody>
        </p:sp>
        <p:sp>
          <p:nvSpPr>
            <p:cNvPr id="15" name="Rectángulo 14"/>
            <p:cNvSpPr/>
            <p:nvPr/>
          </p:nvSpPr>
          <p:spPr>
            <a:xfrm>
              <a:off x="1173729" y="3099085"/>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16" name="Rectángulo 15"/>
            <p:cNvSpPr/>
            <p:nvPr/>
          </p:nvSpPr>
          <p:spPr>
            <a:xfrm>
              <a:off x="1173731" y="2707106"/>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1</a:t>
              </a:r>
              <a:endParaRPr lang="es-PE" sz="1400" dirty="0">
                <a:solidFill>
                  <a:srgbClr val="C00000"/>
                </a:solidFill>
              </a:endParaRPr>
            </a:p>
          </p:txBody>
        </p:sp>
        <p:sp>
          <p:nvSpPr>
            <p:cNvPr id="17" name="Rectángulo 16"/>
            <p:cNvSpPr/>
            <p:nvPr/>
          </p:nvSpPr>
          <p:spPr>
            <a:xfrm>
              <a:off x="1390297" y="2721211"/>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04</a:t>
              </a:r>
              <a:endParaRPr lang="es-PE" sz="1400" dirty="0">
                <a:solidFill>
                  <a:srgbClr val="C00000"/>
                </a:solidFill>
              </a:endParaRPr>
            </a:p>
          </p:txBody>
        </p:sp>
        <p:sp>
          <p:nvSpPr>
            <p:cNvPr id="18" name="Rectángulo 17"/>
            <p:cNvSpPr/>
            <p:nvPr/>
          </p:nvSpPr>
          <p:spPr>
            <a:xfrm>
              <a:off x="1387639" y="2899587"/>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01</a:t>
              </a:r>
              <a:endParaRPr lang="es-PE" sz="1400" dirty="0">
                <a:solidFill>
                  <a:srgbClr val="C00000"/>
                </a:solidFill>
              </a:endParaRPr>
            </a:p>
          </p:txBody>
        </p:sp>
        <p:sp>
          <p:nvSpPr>
            <p:cNvPr id="19" name="Rectángulo 18"/>
            <p:cNvSpPr/>
            <p:nvPr/>
          </p:nvSpPr>
          <p:spPr>
            <a:xfrm>
              <a:off x="1384981" y="3094152"/>
              <a:ext cx="433137" cy="3609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01</a:t>
              </a:r>
              <a:endParaRPr lang="es-PE" sz="1400" dirty="0">
                <a:solidFill>
                  <a:srgbClr val="C00000"/>
                </a:solidFill>
              </a:endParaRPr>
            </a:p>
          </p:txBody>
        </p:sp>
        <p:sp>
          <p:nvSpPr>
            <p:cNvPr id="20" name="Rectángulo 19"/>
            <p:cNvSpPr/>
            <p:nvPr/>
          </p:nvSpPr>
          <p:spPr>
            <a:xfrm>
              <a:off x="1692438" y="2769336"/>
              <a:ext cx="1693797" cy="1924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solidFill>
                    <a:srgbClr val="C00000"/>
                  </a:solidFill>
                </a:rPr>
                <a:t>SS.HH PERSONAL ADM.</a:t>
              </a:r>
              <a:endParaRPr lang="es-PE" sz="1200" dirty="0">
                <a:solidFill>
                  <a:srgbClr val="C00000"/>
                </a:solidFill>
              </a:endParaRPr>
            </a:p>
          </p:txBody>
        </p:sp>
        <p:sp>
          <p:nvSpPr>
            <p:cNvPr id="21" name="Rectángulo 20"/>
            <p:cNvSpPr/>
            <p:nvPr/>
          </p:nvSpPr>
          <p:spPr>
            <a:xfrm>
              <a:off x="1670400" y="2968774"/>
              <a:ext cx="1693797" cy="1924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solidFill>
                    <a:srgbClr val="C00000"/>
                  </a:solidFill>
                </a:rPr>
                <a:t>SS.HH ESTUDIANTES</a:t>
              </a:r>
              <a:endParaRPr lang="es-PE" sz="1200" dirty="0">
                <a:solidFill>
                  <a:srgbClr val="C00000"/>
                </a:solidFill>
              </a:endParaRPr>
            </a:p>
          </p:txBody>
        </p:sp>
        <p:sp>
          <p:nvSpPr>
            <p:cNvPr id="22" name="Rectángulo 21"/>
            <p:cNvSpPr/>
            <p:nvPr/>
          </p:nvSpPr>
          <p:spPr>
            <a:xfrm>
              <a:off x="1670401" y="3155244"/>
              <a:ext cx="1693797" cy="1924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solidFill>
                    <a:srgbClr val="C00000"/>
                  </a:solidFill>
                </a:rPr>
                <a:t>SS.HH ESTUDIANTES</a:t>
              </a:r>
              <a:endParaRPr lang="es-PE" sz="1200" dirty="0">
                <a:solidFill>
                  <a:srgbClr val="C00000"/>
                </a:solidFill>
              </a:endParaRPr>
            </a:p>
          </p:txBody>
        </p:sp>
        <p:sp>
          <p:nvSpPr>
            <p:cNvPr id="23" name="Rectángulo 22"/>
            <p:cNvSpPr/>
            <p:nvPr/>
          </p:nvSpPr>
          <p:spPr>
            <a:xfrm>
              <a:off x="3752499" y="3162175"/>
              <a:ext cx="350269" cy="2130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solidFill>
                    <a:srgbClr val="C00000"/>
                  </a:solidFill>
                </a:rPr>
                <a:t>X</a:t>
              </a:r>
              <a:endParaRPr lang="es-PE" sz="1600" dirty="0">
                <a:solidFill>
                  <a:srgbClr val="C00000"/>
                </a:solidFill>
              </a:endParaRPr>
            </a:p>
          </p:txBody>
        </p:sp>
        <p:sp>
          <p:nvSpPr>
            <p:cNvPr id="24" name="Rectángulo 23"/>
            <p:cNvSpPr/>
            <p:nvPr/>
          </p:nvSpPr>
          <p:spPr>
            <a:xfrm flipH="1" flipV="1">
              <a:off x="3828700" y="2968774"/>
              <a:ext cx="197868" cy="1934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solidFill>
                    <a:srgbClr val="C00000"/>
                  </a:solidFill>
                </a:rPr>
                <a:t>X</a:t>
              </a:r>
              <a:endParaRPr lang="es-PE" sz="1600" dirty="0">
                <a:solidFill>
                  <a:srgbClr val="C00000"/>
                </a:solidFill>
              </a:endParaRPr>
            </a:p>
          </p:txBody>
        </p:sp>
        <p:sp>
          <p:nvSpPr>
            <p:cNvPr id="25" name="Rectángulo 24"/>
            <p:cNvSpPr/>
            <p:nvPr/>
          </p:nvSpPr>
          <p:spPr>
            <a:xfrm>
              <a:off x="3752500" y="2769336"/>
              <a:ext cx="350269" cy="2130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a:solidFill>
                    <a:srgbClr val="C00000"/>
                  </a:solidFill>
                </a:rPr>
                <a:t>X</a:t>
              </a:r>
              <a:endParaRPr lang="es-PE" sz="1600" dirty="0">
                <a:solidFill>
                  <a:srgbClr val="C00000"/>
                </a:solidFill>
              </a:endParaRPr>
            </a:p>
          </p:txBody>
        </p:sp>
        <p:sp>
          <p:nvSpPr>
            <p:cNvPr id="26" name="Rectángulo 25"/>
            <p:cNvSpPr/>
            <p:nvPr/>
          </p:nvSpPr>
          <p:spPr>
            <a:xfrm>
              <a:off x="6032482" y="2745782"/>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NO</a:t>
              </a:r>
              <a:endParaRPr lang="es-PE" sz="1400" dirty="0">
                <a:solidFill>
                  <a:srgbClr val="C00000"/>
                </a:solidFill>
              </a:endParaRPr>
            </a:p>
          </p:txBody>
        </p:sp>
        <p:sp>
          <p:nvSpPr>
            <p:cNvPr id="27" name="Rectángulo 26"/>
            <p:cNvSpPr/>
            <p:nvPr/>
          </p:nvSpPr>
          <p:spPr>
            <a:xfrm>
              <a:off x="6036036" y="295072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NO</a:t>
              </a:r>
              <a:endParaRPr lang="es-PE" sz="1400" dirty="0">
                <a:solidFill>
                  <a:srgbClr val="C00000"/>
                </a:solidFill>
              </a:endParaRPr>
            </a:p>
          </p:txBody>
        </p:sp>
        <p:sp>
          <p:nvSpPr>
            <p:cNvPr id="28" name="Rectángulo 27"/>
            <p:cNvSpPr/>
            <p:nvPr/>
          </p:nvSpPr>
          <p:spPr>
            <a:xfrm>
              <a:off x="6027121" y="3130595"/>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NO</a:t>
              </a:r>
              <a:endParaRPr lang="es-PE" sz="1400" dirty="0">
                <a:solidFill>
                  <a:srgbClr val="C00000"/>
                </a:solidFill>
              </a:endParaRPr>
            </a:p>
          </p:txBody>
        </p:sp>
        <p:sp>
          <p:nvSpPr>
            <p:cNvPr id="29" name="Rectángulo 28"/>
            <p:cNvSpPr/>
            <p:nvPr/>
          </p:nvSpPr>
          <p:spPr>
            <a:xfrm>
              <a:off x="8768339" y="2904479"/>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03</a:t>
              </a:r>
              <a:endParaRPr lang="es-PE" sz="1400" dirty="0">
                <a:solidFill>
                  <a:srgbClr val="C00000"/>
                </a:solidFill>
              </a:endParaRPr>
            </a:p>
          </p:txBody>
        </p:sp>
        <p:sp>
          <p:nvSpPr>
            <p:cNvPr id="30" name="Rectángulo 29"/>
            <p:cNvSpPr/>
            <p:nvPr/>
          </p:nvSpPr>
          <p:spPr>
            <a:xfrm>
              <a:off x="8768339" y="3088835"/>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03</a:t>
              </a:r>
              <a:endParaRPr lang="es-PE" sz="1400" dirty="0">
                <a:solidFill>
                  <a:srgbClr val="C00000"/>
                </a:solidFill>
              </a:endParaRPr>
            </a:p>
          </p:txBody>
        </p:sp>
        <p:sp>
          <p:nvSpPr>
            <p:cNvPr id="31" name="Rectángulo 30"/>
            <p:cNvSpPr/>
            <p:nvPr/>
          </p:nvSpPr>
          <p:spPr>
            <a:xfrm>
              <a:off x="9472881" y="2724018"/>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02</a:t>
              </a:r>
              <a:endParaRPr lang="es-PE" sz="1400" dirty="0">
                <a:solidFill>
                  <a:srgbClr val="C00000"/>
                </a:solidFill>
              </a:endParaRPr>
            </a:p>
          </p:txBody>
        </p:sp>
        <p:sp>
          <p:nvSpPr>
            <p:cNvPr id="32" name="Rectángulo 31"/>
            <p:cNvSpPr/>
            <p:nvPr/>
          </p:nvSpPr>
          <p:spPr>
            <a:xfrm>
              <a:off x="9472881" y="2906551"/>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01</a:t>
              </a:r>
              <a:endParaRPr lang="es-PE" sz="1400" dirty="0">
                <a:solidFill>
                  <a:srgbClr val="C00000"/>
                </a:solidFill>
              </a:endParaRPr>
            </a:p>
          </p:txBody>
        </p:sp>
        <p:sp>
          <p:nvSpPr>
            <p:cNvPr id="33" name="Rectángulo 32"/>
            <p:cNvSpPr/>
            <p:nvPr/>
          </p:nvSpPr>
          <p:spPr>
            <a:xfrm>
              <a:off x="9472881" y="3087172"/>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02</a:t>
              </a:r>
              <a:endParaRPr lang="es-PE" sz="1400" dirty="0">
                <a:solidFill>
                  <a:srgbClr val="C00000"/>
                </a:solidFill>
              </a:endParaRPr>
            </a:p>
          </p:txBody>
        </p:sp>
        <p:sp>
          <p:nvSpPr>
            <p:cNvPr id="34" name="Rectángulo 33"/>
            <p:cNvSpPr/>
            <p:nvPr/>
          </p:nvSpPr>
          <p:spPr>
            <a:xfrm>
              <a:off x="855589" y="5242024"/>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35" name="Rectángulo 34"/>
            <p:cNvSpPr/>
            <p:nvPr/>
          </p:nvSpPr>
          <p:spPr>
            <a:xfrm>
              <a:off x="3146297" y="5225867"/>
              <a:ext cx="435800" cy="3085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36" name="Rectángulo 35"/>
            <p:cNvSpPr/>
            <p:nvPr/>
          </p:nvSpPr>
          <p:spPr>
            <a:xfrm>
              <a:off x="1240619" y="5246943"/>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37" name="Rectángulo 36"/>
            <p:cNvSpPr/>
            <p:nvPr/>
          </p:nvSpPr>
          <p:spPr>
            <a:xfrm>
              <a:off x="1692438" y="5242024"/>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38" name="Rectángulo 37"/>
            <p:cNvSpPr/>
            <p:nvPr/>
          </p:nvSpPr>
          <p:spPr>
            <a:xfrm>
              <a:off x="4242586" y="5238241"/>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39" name="Rectángulo 38"/>
            <p:cNvSpPr/>
            <p:nvPr/>
          </p:nvSpPr>
          <p:spPr>
            <a:xfrm>
              <a:off x="4242586" y="54525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4</a:t>
              </a:r>
              <a:endParaRPr lang="es-PE" sz="1400" dirty="0">
                <a:solidFill>
                  <a:srgbClr val="C00000"/>
                </a:solidFill>
              </a:endParaRPr>
            </a:p>
          </p:txBody>
        </p:sp>
        <p:sp>
          <p:nvSpPr>
            <p:cNvPr id="40" name="Rectángulo 39"/>
            <p:cNvSpPr/>
            <p:nvPr/>
          </p:nvSpPr>
          <p:spPr>
            <a:xfrm>
              <a:off x="5026794" y="54525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4</a:t>
              </a:r>
              <a:endParaRPr lang="es-PE" sz="1400" dirty="0">
                <a:solidFill>
                  <a:srgbClr val="C00000"/>
                </a:solidFill>
              </a:endParaRPr>
            </a:p>
          </p:txBody>
        </p:sp>
        <p:sp>
          <p:nvSpPr>
            <p:cNvPr id="41" name="Rectángulo 40"/>
            <p:cNvSpPr/>
            <p:nvPr/>
          </p:nvSpPr>
          <p:spPr>
            <a:xfrm>
              <a:off x="5026794" y="5246943"/>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42" name="Rectángulo 41"/>
            <p:cNvSpPr/>
            <p:nvPr/>
          </p:nvSpPr>
          <p:spPr>
            <a:xfrm>
              <a:off x="6658973" y="54525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4</a:t>
              </a:r>
              <a:endParaRPr lang="es-PE" sz="1400" dirty="0">
                <a:solidFill>
                  <a:srgbClr val="C00000"/>
                </a:solidFill>
              </a:endParaRPr>
            </a:p>
          </p:txBody>
        </p:sp>
        <p:sp>
          <p:nvSpPr>
            <p:cNvPr id="43" name="Rectángulo 42"/>
            <p:cNvSpPr/>
            <p:nvPr/>
          </p:nvSpPr>
          <p:spPr>
            <a:xfrm>
              <a:off x="4602822" y="56246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6</a:t>
              </a:r>
              <a:endParaRPr lang="es-PE" sz="1400" dirty="0">
                <a:solidFill>
                  <a:srgbClr val="C00000"/>
                </a:solidFill>
              </a:endParaRPr>
            </a:p>
          </p:txBody>
        </p:sp>
        <p:sp>
          <p:nvSpPr>
            <p:cNvPr id="44" name="Rectángulo 43"/>
            <p:cNvSpPr/>
            <p:nvPr/>
          </p:nvSpPr>
          <p:spPr>
            <a:xfrm>
              <a:off x="8570488" y="54525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3</a:t>
              </a:r>
              <a:endParaRPr lang="es-PE" sz="1400" dirty="0">
                <a:solidFill>
                  <a:srgbClr val="C00000"/>
                </a:solidFill>
              </a:endParaRPr>
            </a:p>
          </p:txBody>
        </p:sp>
        <p:sp>
          <p:nvSpPr>
            <p:cNvPr id="45" name="Rectángulo 44"/>
            <p:cNvSpPr/>
            <p:nvPr/>
          </p:nvSpPr>
          <p:spPr>
            <a:xfrm>
              <a:off x="7359385" y="54525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46" name="Rectángulo 45"/>
            <p:cNvSpPr/>
            <p:nvPr/>
          </p:nvSpPr>
          <p:spPr>
            <a:xfrm>
              <a:off x="8147510" y="5442166"/>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47" name="Rectángulo 46"/>
            <p:cNvSpPr/>
            <p:nvPr/>
          </p:nvSpPr>
          <p:spPr>
            <a:xfrm>
              <a:off x="6996227" y="5452530"/>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4</a:t>
              </a:r>
              <a:endParaRPr lang="es-PE" sz="1400" dirty="0">
                <a:solidFill>
                  <a:srgbClr val="C00000"/>
                </a:solidFill>
              </a:endParaRPr>
            </a:p>
          </p:txBody>
        </p:sp>
        <p:sp>
          <p:nvSpPr>
            <p:cNvPr id="48" name="Rectángulo 47"/>
            <p:cNvSpPr/>
            <p:nvPr/>
          </p:nvSpPr>
          <p:spPr>
            <a:xfrm>
              <a:off x="842211" y="5633528"/>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6</a:t>
              </a:r>
              <a:endParaRPr lang="es-PE" sz="1400" dirty="0">
                <a:solidFill>
                  <a:srgbClr val="C00000"/>
                </a:solidFill>
              </a:endParaRPr>
            </a:p>
          </p:txBody>
        </p:sp>
        <p:sp>
          <p:nvSpPr>
            <p:cNvPr id="49" name="Rectángulo 48"/>
            <p:cNvSpPr/>
            <p:nvPr/>
          </p:nvSpPr>
          <p:spPr>
            <a:xfrm>
              <a:off x="1213716" y="5638447"/>
              <a:ext cx="510690" cy="26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6</a:t>
              </a:r>
              <a:endParaRPr lang="es-PE" sz="1400" dirty="0">
                <a:solidFill>
                  <a:srgbClr val="C00000"/>
                </a:solidFill>
              </a:endParaRPr>
            </a:p>
          </p:txBody>
        </p:sp>
        <p:sp>
          <p:nvSpPr>
            <p:cNvPr id="50" name="Rectángulo 49"/>
            <p:cNvSpPr/>
            <p:nvPr/>
          </p:nvSpPr>
          <p:spPr>
            <a:xfrm>
              <a:off x="1658783" y="5642048"/>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4</a:t>
              </a:r>
              <a:endParaRPr lang="es-PE" sz="1400" dirty="0">
                <a:solidFill>
                  <a:srgbClr val="C00000"/>
                </a:solidFill>
              </a:endParaRPr>
            </a:p>
          </p:txBody>
        </p:sp>
        <p:sp>
          <p:nvSpPr>
            <p:cNvPr id="51" name="Rectángulo 50"/>
            <p:cNvSpPr/>
            <p:nvPr/>
          </p:nvSpPr>
          <p:spPr>
            <a:xfrm>
              <a:off x="2095707" y="5642048"/>
              <a:ext cx="510690" cy="2762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2</a:t>
              </a:r>
              <a:endParaRPr lang="es-PE" sz="1400" dirty="0">
                <a:solidFill>
                  <a:srgbClr val="C00000"/>
                </a:solidFill>
              </a:endParaRPr>
            </a:p>
          </p:txBody>
        </p:sp>
        <p:sp>
          <p:nvSpPr>
            <p:cNvPr id="52" name="Rectángulo 51"/>
            <p:cNvSpPr/>
            <p:nvPr/>
          </p:nvSpPr>
          <p:spPr>
            <a:xfrm>
              <a:off x="3091481" y="5647345"/>
              <a:ext cx="510690" cy="26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6</a:t>
              </a:r>
              <a:endParaRPr lang="es-PE" sz="1400" dirty="0">
                <a:solidFill>
                  <a:srgbClr val="C00000"/>
                </a:solidFill>
              </a:endParaRPr>
            </a:p>
          </p:txBody>
        </p:sp>
        <p:sp>
          <p:nvSpPr>
            <p:cNvPr id="53" name="Rectángulo 52"/>
            <p:cNvSpPr/>
            <p:nvPr/>
          </p:nvSpPr>
          <p:spPr>
            <a:xfrm>
              <a:off x="6295815" y="5624159"/>
              <a:ext cx="510690" cy="26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solidFill>
                    <a:srgbClr val="C00000"/>
                  </a:solidFill>
                </a:rPr>
                <a:t>5</a:t>
              </a:r>
              <a:endParaRPr lang="es-PE" sz="1400" dirty="0">
                <a:solidFill>
                  <a:srgbClr val="C00000"/>
                </a:solidFill>
              </a:endParaRPr>
            </a:p>
          </p:txBody>
        </p:sp>
      </p:grpSp>
    </p:spTree>
    <p:extLst>
      <p:ext uri="{BB962C8B-B14F-4D97-AF65-F5344CB8AC3E}">
        <p14:creationId xmlns:p14="http://schemas.microsoft.com/office/powerpoint/2010/main" val="370741565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76535" y="2174399"/>
            <a:ext cx="6949302" cy="923330"/>
          </a:xfrm>
          <a:prstGeom prst="rect">
            <a:avLst/>
          </a:prstGeom>
          <a:noFill/>
        </p:spPr>
        <p:txBody>
          <a:bodyPr wrap="square" rtlCol="0">
            <a:spAutoFit/>
          </a:bodyPr>
          <a:lstStyle/>
          <a:p>
            <a:r>
              <a:rPr lang="es-PE" sz="5400" b="1" dirty="0">
                <a:solidFill>
                  <a:srgbClr val="C00000"/>
                </a:solidFill>
              </a:rPr>
              <a:t>CAPÍTULO 800</a:t>
            </a:r>
            <a:endParaRPr lang="es-PE" sz="5400" b="1" dirty="0">
              <a:solidFill>
                <a:srgbClr val="C0000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0" y="3654441"/>
            <a:ext cx="3010696" cy="2373500"/>
          </a:xfrm>
          <a:prstGeom prst="rect">
            <a:avLst/>
          </a:prstGeom>
        </p:spPr>
      </p:pic>
      <p:sp>
        <p:nvSpPr>
          <p:cNvPr id="6" name="Rectángulo 5"/>
          <p:cNvSpPr/>
          <p:nvPr/>
        </p:nvSpPr>
        <p:spPr>
          <a:xfrm>
            <a:off x="1276535" y="3121182"/>
            <a:ext cx="8671506" cy="1200329"/>
          </a:xfrm>
          <a:prstGeom prst="rect">
            <a:avLst/>
          </a:prstGeom>
          <a:noFill/>
        </p:spPr>
        <p:txBody>
          <a:bodyPr wrap="square">
            <a:spAutoFit/>
          </a:bodyPr>
          <a:lstStyle/>
          <a:p>
            <a:r>
              <a:rPr lang="es-PE" sz="3600" b="1" dirty="0">
                <a:solidFill>
                  <a:schemeClr val="accent5">
                    <a:lumMod val="50000"/>
                  </a:schemeClr>
                </a:solidFill>
              </a:rPr>
              <a:t>Estados de los Recursos Tecnológicos y Equipamiento en el local educativo</a:t>
            </a:r>
          </a:p>
        </p:txBody>
      </p:sp>
      <p:grpSp>
        <p:nvGrpSpPr>
          <p:cNvPr id="9" name="Grupo 8"/>
          <p:cNvGrpSpPr/>
          <p:nvPr/>
        </p:nvGrpSpPr>
        <p:grpSpPr>
          <a:xfrm>
            <a:off x="0" y="148436"/>
            <a:ext cx="5921413" cy="400110"/>
            <a:chOff x="0" y="266003"/>
            <a:chExt cx="5921413" cy="400110"/>
          </a:xfrm>
        </p:grpSpPr>
        <p:sp>
          <p:nvSpPr>
            <p:cNvPr id="3" name="Rectángulo 2"/>
            <p:cNvSpPr/>
            <p:nvPr/>
          </p:nvSpPr>
          <p:spPr>
            <a:xfrm>
              <a:off x="391886" y="266003"/>
              <a:ext cx="5529527" cy="400110"/>
            </a:xfrm>
            <a:prstGeom prst="rect">
              <a:avLst/>
            </a:prstGeom>
          </p:spPr>
          <p:txBody>
            <a:bodyPr wrap="none">
              <a:spAutoFit/>
            </a:bodyPr>
            <a:lstStyle/>
            <a:p>
              <a:r>
                <a:rPr lang="es-ES" sz="2000" b="1" dirty="0">
                  <a:solidFill>
                    <a:srgbClr val="C00000"/>
                  </a:solidFill>
                  <a:cs typeface="Arial" panose="020B0604020202020204" pitchFamily="34" charset="0"/>
                </a:rPr>
                <a:t>Ficha Unificada de Infraestructura Educativa - FUIE</a:t>
              </a:r>
            </a:p>
          </p:txBody>
        </p:sp>
        <p:sp>
          <p:nvSpPr>
            <p:cNvPr id="5" name="Rectángulo 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13485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7517" y="676325"/>
            <a:ext cx="6829767" cy="676011"/>
          </a:xfrm>
        </p:spPr>
        <p:txBody>
          <a:bodyPr>
            <a:normAutofit/>
          </a:bodyPr>
          <a:lstStyle/>
          <a:p>
            <a:r>
              <a:rPr lang="es-ES" sz="3200" b="1" dirty="0">
                <a:solidFill>
                  <a:srgbClr val="C00000"/>
                </a:solidFill>
                <a:latin typeface="+mn-lt"/>
              </a:rPr>
              <a:t>¿Qué son los recursos tecnológicos?</a:t>
            </a:r>
            <a:endParaRPr lang="es-PE" sz="3200" b="1" dirty="0">
              <a:solidFill>
                <a:srgbClr val="C00000"/>
              </a:solidFill>
              <a:latin typeface="+mn-lt"/>
            </a:endParaRPr>
          </a:p>
        </p:txBody>
      </p:sp>
      <p:sp>
        <p:nvSpPr>
          <p:cNvPr id="3" name="Marcador de contenido 2"/>
          <p:cNvSpPr>
            <a:spLocks noGrp="1"/>
          </p:cNvSpPr>
          <p:nvPr>
            <p:ph idx="1"/>
          </p:nvPr>
        </p:nvSpPr>
        <p:spPr>
          <a:xfrm>
            <a:off x="1081808" y="1520539"/>
            <a:ext cx="4107773" cy="2123065"/>
          </a:xfrm>
        </p:spPr>
        <p:txBody>
          <a:bodyPr>
            <a:normAutofit/>
          </a:bodyPr>
          <a:lstStyle/>
          <a:p>
            <a:pPr marL="0" indent="0" algn="just">
              <a:lnSpc>
                <a:spcPct val="100000"/>
              </a:lnSpc>
              <a:buNone/>
            </a:pPr>
            <a:r>
              <a:rPr lang="es-PE" sz="2400" dirty="0">
                <a:solidFill>
                  <a:schemeClr val="accent5">
                    <a:lumMod val="75000"/>
                  </a:schemeClr>
                </a:solidFill>
              </a:rPr>
              <a:t>Son aquellos medios tecnológicos que se utilizan para lograr un proceso de enseñanza y aprendizaje significativo en los estudiantes.</a:t>
            </a:r>
          </a:p>
          <a:p>
            <a:pPr>
              <a:lnSpc>
                <a:spcPct val="100000"/>
              </a:lnSpc>
            </a:pPr>
            <a:endParaRPr lang="es-PE" dirty="0">
              <a:solidFill>
                <a:schemeClr val="accent5">
                  <a:lumMod val="75000"/>
                </a:schemeClr>
              </a:solidFill>
            </a:endParaRPr>
          </a:p>
        </p:txBody>
      </p:sp>
      <p:pic>
        <p:nvPicPr>
          <p:cNvPr id="7" name="Imagen 6"/>
          <p:cNvPicPr>
            <a:picLocks noChangeAspect="1"/>
          </p:cNvPicPr>
          <p:nvPr/>
        </p:nvPicPr>
        <p:blipFill rotWithShape="1">
          <a:blip r:embed="rId3"/>
          <a:srcRect l="6306" r="3604" b="13149"/>
          <a:stretch/>
        </p:blipFill>
        <p:spPr>
          <a:xfrm>
            <a:off x="7682445" y="1325627"/>
            <a:ext cx="1572099" cy="1247199"/>
          </a:xfrm>
          <a:prstGeom prst="rect">
            <a:avLst/>
          </a:prstGeom>
        </p:spPr>
      </p:pic>
      <p:pic>
        <p:nvPicPr>
          <p:cNvPr id="9" name="Imagen 8"/>
          <p:cNvPicPr>
            <a:picLocks noChangeAspect="1"/>
          </p:cNvPicPr>
          <p:nvPr/>
        </p:nvPicPr>
        <p:blipFill rotWithShape="1">
          <a:blip r:embed="rId4"/>
          <a:srcRect l="17719" t="2070" r="16316" b="2210"/>
          <a:stretch/>
        </p:blipFill>
        <p:spPr>
          <a:xfrm>
            <a:off x="10578826" y="3085927"/>
            <a:ext cx="770731" cy="1118380"/>
          </a:xfrm>
          <a:prstGeom prst="rect">
            <a:avLst/>
          </a:prstGeom>
        </p:spPr>
      </p:pic>
      <p:pic>
        <p:nvPicPr>
          <p:cNvPr id="11" name="Imagen 10"/>
          <p:cNvPicPr>
            <a:picLocks noChangeAspect="1"/>
          </p:cNvPicPr>
          <p:nvPr/>
        </p:nvPicPr>
        <p:blipFill rotWithShape="1">
          <a:blip r:embed="rId5"/>
          <a:srcRect l="18358" r="18727"/>
          <a:stretch/>
        </p:blipFill>
        <p:spPr>
          <a:xfrm>
            <a:off x="9152465" y="3025765"/>
            <a:ext cx="874594" cy="1235679"/>
          </a:xfrm>
          <a:prstGeom prst="rect">
            <a:avLst/>
          </a:prstGeom>
        </p:spPr>
      </p:pic>
      <p:pic>
        <p:nvPicPr>
          <p:cNvPr id="16" name="Imagen 15" descr="Resultado de imagen para pizarra interactiva"/>
          <p:cNvPicPr/>
          <p:nvPr/>
        </p:nvPicPr>
        <p:blipFill rotWithShape="1">
          <a:blip r:embed="rId6">
            <a:extLst>
              <a:ext uri="{28A0092B-C50C-407E-A947-70E740481C1C}">
                <a14:useLocalDpi xmlns:a14="http://schemas.microsoft.com/office/drawing/2010/main" val="0"/>
              </a:ext>
            </a:extLst>
          </a:blip>
          <a:srcRect l="11142" t="2858" r="25618" b="16407"/>
          <a:stretch/>
        </p:blipFill>
        <p:spPr bwMode="auto">
          <a:xfrm>
            <a:off x="9589762" y="4808491"/>
            <a:ext cx="1699931" cy="134964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Imagen 16" descr="http://www.computadoresbogota.com/articulos/activos/imagenes/Panasonic_PT-D600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2220" y="2937716"/>
            <a:ext cx="1201420" cy="734695"/>
          </a:xfrm>
          <a:prstGeom prst="rect">
            <a:avLst/>
          </a:prstGeom>
          <a:noFill/>
          <a:ln>
            <a:noFill/>
          </a:ln>
        </p:spPr>
      </p:pic>
      <p:pic>
        <p:nvPicPr>
          <p:cNvPr id="18" name="Imagen 17" descr="https://cdn.shopify.com/s/files/1/0988/8340/products/E5-473-54FU_1_256dd769-2fc3-4cb9-9b4e-74a92603937e_large.jpeg?v=1460147695"/>
          <p:cNvPicPr/>
          <p:nvPr/>
        </p:nvPicPr>
        <p:blipFill rotWithShape="1">
          <a:blip r:embed="rId8" cstate="print">
            <a:extLst>
              <a:ext uri="{28A0092B-C50C-407E-A947-70E740481C1C}">
                <a14:useLocalDpi xmlns:a14="http://schemas.microsoft.com/office/drawing/2010/main" val="0"/>
              </a:ext>
            </a:extLst>
          </a:blip>
          <a:srcRect r="4704"/>
          <a:stretch/>
        </p:blipFill>
        <p:spPr bwMode="auto">
          <a:xfrm>
            <a:off x="9931649" y="1325627"/>
            <a:ext cx="1358044" cy="1153091"/>
          </a:xfrm>
          <a:prstGeom prst="rect">
            <a:avLst/>
          </a:prstGeom>
          <a:noFill/>
          <a:ln>
            <a:noFill/>
          </a:ln>
          <a:extLst>
            <a:ext uri="{53640926-AAD7-44D8-BBD7-CCE9431645EC}">
              <a14:shadowObscured xmlns:a14="http://schemas.microsoft.com/office/drawing/2010/main"/>
            </a:ext>
          </a:extLst>
        </p:spPr>
      </p:pic>
      <p:pic>
        <p:nvPicPr>
          <p:cNvPr id="19" name="Imagen 18" descr="E:\Censo Inf Tecnologica-CITE 2020\01 computadora de escritorio.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5465" y="1352336"/>
            <a:ext cx="1539875" cy="1236980"/>
          </a:xfrm>
          <a:prstGeom prst="rect">
            <a:avLst/>
          </a:prstGeom>
          <a:noFill/>
          <a:ln>
            <a:noFill/>
          </a:ln>
        </p:spPr>
      </p:pic>
      <p:pic>
        <p:nvPicPr>
          <p:cNvPr id="20" name="Imagen 19"/>
          <p:cNvPicPr/>
          <p:nvPr/>
        </p:nvPicPr>
        <p:blipFill rotWithShape="1">
          <a:blip r:embed="rId10">
            <a:extLst>
              <a:ext uri="{28A0092B-C50C-407E-A947-70E740481C1C}">
                <a14:useLocalDpi xmlns:a14="http://schemas.microsoft.com/office/drawing/2010/main" val="0"/>
              </a:ext>
            </a:extLst>
          </a:blip>
          <a:srcRect l="148" t="2790" r="565" b="4658"/>
          <a:stretch/>
        </p:blipFill>
        <p:spPr bwMode="auto">
          <a:xfrm>
            <a:off x="1021461" y="3803534"/>
            <a:ext cx="7794773" cy="2799347"/>
          </a:xfrm>
          <a:prstGeom prst="rect">
            <a:avLst/>
          </a:prstGeom>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pic>
        <p:nvPicPr>
          <p:cNvPr id="12" name="Imagen 11"/>
          <p:cNvPicPr>
            <a:picLocks noChangeAspect="1"/>
          </p:cNvPicPr>
          <p:nvPr/>
        </p:nvPicPr>
        <p:blipFill>
          <a:blip r:embed="rId11"/>
          <a:stretch>
            <a:fillRect/>
          </a:stretch>
        </p:blipFill>
        <p:spPr>
          <a:xfrm>
            <a:off x="867652" y="538099"/>
            <a:ext cx="1044987" cy="952462"/>
          </a:xfrm>
          <a:prstGeom prst="rect">
            <a:avLst/>
          </a:prstGeom>
        </p:spPr>
      </p:pic>
      <p:grpSp>
        <p:nvGrpSpPr>
          <p:cNvPr id="13" name="Grupo 12"/>
          <p:cNvGrpSpPr/>
          <p:nvPr/>
        </p:nvGrpSpPr>
        <p:grpSpPr>
          <a:xfrm>
            <a:off x="0" y="109247"/>
            <a:ext cx="4659401" cy="338554"/>
            <a:chOff x="0" y="266003"/>
            <a:chExt cx="4659401" cy="338554"/>
          </a:xfrm>
        </p:grpSpPr>
        <p:sp>
          <p:nvSpPr>
            <p:cNvPr id="14" name="Rectángulo 13"/>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5" name="Rectángulo 14"/>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495144229"/>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2579" y="477420"/>
            <a:ext cx="7776410" cy="642253"/>
          </a:xfrm>
        </p:spPr>
        <p:txBody>
          <a:bodyPr>
            <a:normAutofit/>
          </a:bodyPr>
          <a:lstStyle/>
          <a:p>
            <a:r>
              <a:rPr lang="es-ES" sz="3200" b="1" dirty="0">
                <a:solidFill>
                  <a:srgbClr val="C00000"/>
                </a:solidFill>
                <a:latin typeface="+mn-lt"/>
              </a:rPr>
              <a:t>Recomendaciones para el correcto registro</a:t>
            </a:r>
            <a:endParaRPr lang="es-PE" sz="3200" b="1" dirty="0">
              <a:solidFill>
                <a:srgbClr val="C00000"/>
              </a:solidFill>
              <a:latin typeface="+mn-lt"/>
            </a:endParaRPr>
          </a:p>
        </p:txBody>
      </p:sp>
      <p:sp>
        <p:nvSpPr>
          <p:cNvPr id="3" name="Marcador de contenido 2"/>
          <p:cNvSpPr>
            <a:spLocks noGrp="1"/>
          </p:cNvSpPr>
          <p:nvPr>
            <p:ph idx="1"/>
          </p:nvPr>
        </p:nvSpPr>
        <p:spPr>
          <a:xfrm>
            <a:off x="926925" y="1187116"/>
            <a:ext cx="10605712" cy="5358063"/>
          </a:xfrm>
        </p:spPr>
        <p:txBody>
          <a:bodyPr>
            <a:normAutofit fontScale="85000" lnSpcReduction="20000"/>
          </a:bodyPr>
          <a:lstStyle/>
          <a:p>
            <a:pPr lvl="0" algn="just">
              <a:lnSpc>
                <a:spcPct val="120000"/>
              </a:lnSpc>
              <a:buFont typeface="Wingdings" panose="05000000000000000000" pitchFamily="2" charset="2"/>
              <a:buChar char="ü"/>
            </a:pPr>
            <a:r>
              <a:rPr lang="es-PE" dirty="0">
                <a:solidFill>
                  <a:schemeClr val="accent5">
                    <a:lumMod val="75000"/>
                  </a:schemeClr>
                </a:solidFill>
              </a:rPr>
              <a:t>Todos los recursos tecnológicos que tenga el local educativo, operativos e inoperativos DEBEN REGISTRARSE.</a:t>
            </a:r>
          </a:p>
          <a:p>
            <a:pPr lvl="0" algn="just">
              <a:lnSpc>
                <a:spcPct val="120000"/>
              </a:lnSpc>
              <a:buFont typeface="Wingdings" panose="05000000000000000000" pitchFamily="2" charset="2"/>
              <a:buChar char="ü"/>
            </a:pPr>
            <a:r>
              <a:rPr lang="es-PE" dirty="0">
                <a:solidFill>
                  <a:schemeClr val="accent5">
                    <a:lumMod val="75000"/>
                  </a:schemeClr>
                </a:solidFill>
              </a:rPr>
              <a:t>Considere que los recursos tecnológicos  se encuentran </a:t>
            </a:r>
            <a:r>
              <a:rPr lang="es-PE" b="1" dirty="0">
                <a:solidFill>
                  <a:schemeClr val="accent5">
                    <a:lumMod val="75000"/>
                  </a:schemeClr>
                </a:solidFill>
              </a:rPr>
              <a:t>“Operativos en buen estado”</a:t>
            </a:r>
            <a:r>
              <a:rPr lang="es-PE" dirty="0">
                <a:solidFill>
                  <a:schemeClr val="accent5">
                    <a:lumMod val="75000"/>
                  </a:schemeClr>
                </a:solidFill>
              </a:rPr>
              <a:t>, cuando los recursos tecnológicos funcionen sin ningún desperfecto aunque no estén en uso.</a:t>
            </a:r>
          </a:p>
          <a:p>
            <a:pPr lvl="0" algn="just">
              <a:lnSpc>
                <a:spcPct val="120000"/>
              </a:lnSpc>
              <a:buFont typeface="Wingdings" panose="05000000000000000000" pitchFamily="2" charset="2"/>
              <a:buChar char="ü"/>
            </a:pPr>
            <a:r>
              <a:rPr lang="es-PE" dirty="0">
                <a:solidFill>
                  <a:schemeClr val="accent5">
                    <a:lumMod val="75000"/>
                  </a:schemeClr>
                </a:solidFill>
              </a:rPr>
              <a:t>Considere </a:t>
            </a:r>
            <a:r>
              <a:rPr lang="es-PE" b="1" dirty="0">
                <a:solidFill>
                  <a:schemeClr val="accent5">
                    <a:lumMod val="75000"/>
                  </a:schemeClr>
                </a:solidFill>
              </a:rPr>
              <a:t>“Operativos necesitan reparación”</a:t>
            </a:r>
            <a:r>
              <a:rPr lang="es-PE" dirty="0">
                <a:solidFill>
                  <a:schemeClr val="accent5">
                    <a:lumMod val="75000"/>
                  </a:schemeClr>
                </a:solidFill>
              </a:rPr>
              <a:t>, cuando los recursos tecnológicos funcionen a pesar de encontrarse con desperfectos, como por ejemplo: se cuelgan, se apagan, falla en el grabado de archivos, etc.</a:t>
            </a:r>
          </a:p>
          <a:p>
            <a:pPr lvl="0" algn="just">
              <a:lnSpc>
                <a:spcPct val="120000"/>
              </a:lnSpc>
              <a:buFont typeface="Wingdings" panose="05000000000000000000" pitchFamily="2" charset="2"/>
              <a:buChar char="ü"/>
            </a:pPr>
            <a:r>
              <a:rPr lang="es-ES" dirty="0">
                <a:solidFill>
                  <a:schemeClr val="accent5">
                    <a:lumMod val="75000"/>
                  </a:schemeClr>
                </a:solidFill>
              </a:rPr>
              <a:t>La antigüedad de los recursos debe considerarse a partir de la recepción de estos en la institución educativa.</a:t>
            </a:r>
            <a:endParaRPr lang="es-PE" dirty="0">
              <a:solidFill>
                <a:schemeClr val="accent5">
                  <a:lumMod val="75000"/>
                </a:schemeClr>
              </a:solidFill>
            </a:endParaRPr>
          </a:p>
          <a:p>
            <a:pPr lvl="0" algn="just">
              <a:lnSpc>
                <a:spcPct val="120000"/>
              </a:lnSpc>
              <a:buFont typeface="Wingdings" panose="05000000000000000000" pitchFamily="2" charset="2"/>
              <a:buChar char="ü"/>
            </a:pPr>
            <a:r>
              <a:rPr lang="es-ES" dirty="0">
                <a:solidFill>
                  <a:schemeClr val="accent5">
                    <a:lumMod val="75000"/>
                  </a:schemeClr>
                </a:solidFill>
              </a:rPr>
              <a:t>Los datos a consignar en esta pregunta se encuentra en los documentos como  el registro físico, pecosa o inventario que se tiene en el local educativo.</a:t>
            </a:r>
            <a:endParaRPr lang="es-PE" dirty="0">
              <a:solidFill>
                <a:schemeClr val="accent5">
                  <a:lumMod val="75000"/>
                </a:schemeClr>
              </a:solidFill>
            </a:endParaRPr>
          </a:p>
          <a:p>
            <a:pPr marL="0" indent="0">
              <a:buNone/>
            </a:pPr>
            <a:endParaRPr lang="es-PE" dirty="0">
              <a:solidFill>
                <a:schemeClr val="accent5">
                  <a:lumMod val="75000"/>
                </a:schemeClr>
              </a:solidFill>
            </a:endParaRPr>
          </a:p>
        </p:txBody>
      </p:sp>
      <p:grpSp>
        <p:nvGrpSpPr>
          <p:cNvPr id="4" name="Grupo 3"/>
          <p:cNvGrpSpPr/>
          <p:nvPr/>
        </p:nvGrpSpPr>
        <p:grpSpPr>
          <a:xfrm>
            <a:off x="0" y="109247"/>
            <a:ext cx="4659401" cy="338554"/>
            <a:chOff x="0" y="266003"/>
            <a:chExt cx="4659401" cy="338554"/>
          </a:xfrm>
        </p:grpSpPr>
        <p:sp>
          <p:nvSpPr>
            <p:cNvPr id="5" name="Rectángulo 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6" name="Rectángulo 5"/>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3470737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979" y="727787"/>
            <a:ext cx="4965441" cy="615821"/>
          </a:xfrm>
        </p:spPr>
        <p:txBody>
          <a:bodyPr>
            <a:normAutofit/>
          </a:bodyPr>
          <a:lstStyle/>
          <a:p>
            <a:r>
              <a:rPr lang="es-ES" sz="3200" b="1" dirty="0">
                <a:solidFill>
                  <a:srgbClr val="C00000"/>
                </a:solidFill>
                <a:latin typeface="+mn-lt"/>
              </a:rPr>
              <a:t>Estado de Otros dispositivos</a:t>
            </a:r>
            <a:endParaRPr lang="es-PE" sz="3200" b="1" dirty="0">
              <a:solidFill>
                <a:srgbClr val="C00000"/>
              </a:solidFill>
              <a:latin typeface="+mn-lt"/>
            </a:endParaRPr>
          </a:p>
        </p:txBody>
      </p:sp>
      <p:pic>
        <p:nvPicPr>
          <p:cNvPr id="4" name="Marcador de contenido 3"/>
          <p:cNvPicPr>
            <a:picLocks noGrp="1" noChangeAspect="1"/>
          </p:cNvPicPr>
          <p:nvPr>
            <p:ph idx="1"/>
          </p:nvPr>
        </p:nvPicPr>
        <p:blipFill>
          <a:blip r:embed="rId2"/>
          <a:stretch>
            <a:fillRect/>
          </a:stretch>
        </p:blipFill>
        <p:spPr>
          <a:xfrm>
            <a:off x="2007636" y="1874465"/>
            <a:ext cx="8685245" cy="4193810"/>
          </a:xfrm>
          <a:prstGeom prst="rect">
            <a:avLst/>
          </a:prstGeom>
        </p:spPr>
      </p:pic>
      <p:grpSp>
        <p:nvGrpSpPr>
          <p:cNvPr id="5" name="Grupo 4"/>
          <p:cNvGrpSpPr/>
          <p:nvPr/>
        </p:nvGrpSpPr>
        <p:grpSpPr>
          <a:xfrm>
            <a:off x="0" y="109247"/>
            <a:ext cx="4659401" cy="338554"/>
            <a:chOff x="0" y="266003"/>
            <a:chExt cx="4659401" cy="338554"/>
          </a:xfrm>
        </p:grpSpPr>
        <p:sp>
          <p:nvSpPr>
            <p:cNvPr id="6" name="Rectángulo 5"/>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7" name="Rectángulo 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9617242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37731" y="679535"/>
            <a:ext cx="4949672" cy="836444"/>
          </a:xfrm>
        </p:spPr>
        <p:txBody>
          <a:bodyPr>
            <a:normAutofit/>
          </a:bodyPr>
          <a:lstStyle/>
          <a:p>
            <a:r>
              <a:rPr lang="es-PE" sz="3200" b="1" dirty="0">
                <a:solidFill>
                  <a:srgbClr val="C00000"/>
                </a:solidFill>
                <a:latin typeface="+mn-lt"/>
              </a:rPr>
              <a:t>¿Qué es el local educativo?</a:t>
            </a:r>
          </a:p>
        </p:txBody>
      </p:sp>
      <p:sp>
        <p:nvSpPr>
          <p:cNvPr id="5" name="Título 1"/>
          <p:cNvSpPr txBox="1">
            <a:spLocks/>
          </p:cNvSpPr>
          <p:nvPr/>
        </p:nvSpPr>
        <p:spPr>
          <a:xfrm>
            <a:off x="6369084" y="1515979"/>
            <a:ext cx="4743287" cy="3328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PE" sz="2400" dirty="0">
                <a:solidFill>
                  <a:schemeClr val="accent5">
                    <a:lumMod val="75000"/>
                  </a:schemeClr>
                </a:solidFill>
                <a:latin typeface="+mn-lt"/>
              </a:rPr>
              <a:t>Es el inmueble (predio e infraestructura) en el cual funciona uno o mas servicios educativos.</a:t>
            </a:r>
          </a:p>
          <a:p>
            <a:pPr>
              <a:lnSpc>
                <a:spcPct val="100000"/>
              </a:lnSpc>
            </a:pPr>
            <a:r>
              <a:rPr lang="es-ES" sz="2400" dirty="0">
                <a:solidFill>
                  <a:schemeClr val="accent5">
                    <a:lumMod val="75000"/>
                  </a:schemeClr>
                </a:solidFill>
                <a:latin typeface="+mn-lt"/>
              </a:rPr>
              <a:t>Todo local educativo cuenta con un código que lo identifica, el cual consta de seis dígitos.</a:t>
            </a:r>
            <a:endParaRPr lang="es-PE" sz="2400" dirty="0">
              <a:solidFill>
                <a:schemeClr val="accent5">
                  <a:lumMod val="75000"/>
                </a:schemeClr>
              </a:solidFill>
              <a:latin typeface="+mn-lt"/>
            </a:endParaRPr>
          </a:p>
        </p:txBody>
      </p:sp>
      <p:pic>
        <p:nvPicPr>
          <p:cNvPr id="2" name="Imagen 1"/>
          <p:cNvPicPr>
            <a:picLocks noChangeAspect="1"/>
          </p:cNvPicPr>
          <p:nvPr/>
        </p:nvPicPr>
        <p:blipFill>
          <a:blip r:embed="rId2"/>
          <a:stretch>
            <a:fillRect/>
          </a:stretch>
        </p:blipFill>
        <p:spPr>
          <a:xfrm>
            <a:off x="650153" y="2019231"/>
            <a:ext cx="5718931" cy="4244112"/>
          </a:xfrm>
          <a:prstGeom prst="rect">
            <a:avLst/>
          </a:prstGeom>
        </p:spPr>
      </p:pic>
      <p:pic>
        <p:nvPicPr>
          <p:cNvPr id="3" name="Imagen 2"/>
          <p:cNvPicPr>
            <a:picLocks noChangeAspect="1"/>
          </p:cNvPicPr>
          <p:nvPr/>
        </p:nvPicPr>
        <p:blipFill>
          <a:blip r:embed="rId3"/>
          <a:stretch>
            <a:fillRect/>
          </a:stretch>
        </p:blipFill>
        <p:spPr>
          <a:xfrm>
            <a:off x="580846" y="616103"/>
            <a:ext cx="1056885" cy="963307"/>
          </a:xfrm>
          <a:prstGeom prst="rect">
            <a:avLst/>
          </a:prstGeom>
        </p:spPr>
      </p:pic>
      <p:grpSp>
        <p:nvGrpSpPr>
          <p:cNvPr id="6" name="Grupo 5"/>
          <p:cNvGrpSpPr/>
          <p:nvPr/>
        </p:nvGrpSpPr>
        <p:grpSpPr>
          <a:xfrm>
            <a:off x="0" y="109247"/>
            <a:ext cx="4659401" cy="338554"/>
            <a:chOff x="0" y="266003"/>
            <a:chExt cx="4659401" cy="338554"/>
          </a:xfrm>
        </p:grpSpPr>
        <p:sp>
          <p:nvSpPr>
            <p:cNvPr id="7" name="Rectángulo 6"/>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8" name="Rectángulo 7"/>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75697956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4998875" y="1380932"/>
            <a:ext cx="6888325" cy="511511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2" name="Título 1"/>
          <p:cNvSpPr>
            <a:spLocks noGrp="1"/>
          </p:cNvSpPr>
          <p:nvPr>
            <p:ph type="title"/>
          </p:nvPr>
        </p:nvSpPr>
        <p:spPr>
          <a:xfrm>
            <a:off x="1957874" y="602444"/>
            <a:ext cx="7298094" cy="810532"/>
          </a:xfrm>
        </p:spPr>
        <p:txBody>
          <a:bodyPr>
            <a:normAutofit/>
          </a:bodyPr>
          <a:lstStyle/>
          <a:p>
            <a:r>
              <a:rPr lang="es-ES" sz="3200" b="1" dirty="0">
                <a:solidFill>
                  <a:srgbClr val="C00000"/>
                </a:solidFill>
                <a:latin typeface="+mn-lt"/>
              </a:rPr>
              <a:t>¿Qué son los equipos de interconexión?</a:t>
            </a:r>
            <a:endParaRPr lang="es-PE" sz="3200" b="1" dirty="0">
              <a:solidFill>
                <a:srgbClr val="C00000"/>
              </a:solidFill>
              <a:latin typeface="+mn-lt"/>
            </a:endParaRPr>
          </a:p>
        </p:txBody>
      </p:sp>
      <p:sp>
        <p:nvSpPr>
          <p:cNvPr id="3" name="Marcador de contenido 2"/>
          <p:cNvSpPr>
            <a:spLocks noGrp="1"/>
          </p:cNvSpPr>
          <p:nvPr>
            <p:ph idx="1"/>
          </p:nvPr>
        </p:nvSpPr>
        <p:spPr>
          <a:xfrm>
            <a:off x="987490" y="1660851"/>
            <a:ext cx="3901752" cy="4068145"/>
          </a:xfrm>
        </p:spPr>
        <p:txBody>
          <a:bodyPr>
            <a:normAutofit lnSpcReduction="10000"/>
          </a:bodyPr>
          <a:lstStyle/>
          <a:p>
            <a:pPr marL="0" indent="0" algn="just">
              <a:lnSpc>
                <a:spcPct val="100000"/>
              </a:lnSpc>
              <a:buNone/>
            </a:pPr>
            <a:r>
              <a:rPr lang="es-ES" sz="2400" dirty="0">
                <a:solidFill>
                  <a:schemeClr val="accent5">
                    <a:lumMod val="75000"/>
                  </a:schemeClr>
                </a:solidFill>
              </a:rPr>
              <a:t>Son los dispositivos que centralizan todo el cableado de una red.</a:t>
            </a:r>
          </a:p>
          <a:p>
            <a:pPr marL="0" indent="0" algn="just">
              <a:lnSpc>
                <a:spcPct val="100000"/>
              </a:lnSpc>
              <a:buNone/>
            </a:pPr>
            <a:r>
              <a:rPr lang="es-ES" sz="2400" dirty="0">
                <a:solidFill>
                  <a:schemeClr val="accent5">
                    <a:lumMod val="75000"/>
                  </a:schemeClr>
                </a:solidFill>
              </a:rPr>
              <a:t>De cada equipo informático sale un cable que se conecta a uno de ellos, por tanto como mínimo tienen que tener tantos puntos de conexión o puertos como equipos se quieran conectar a la red.</a:t>
            </a:r>
          </a:p>
        </p:txBody>
      </p:sp>
      <p:pic>
        <p:nvPicPr>
          <p:cNvPr id="16" name="Marcador de contenido 3" descr="exil fantomă Ambiguu router de acceso - fratellisalaorni.it"/>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151275" y="1548883"/>
            <a:ext cx="6643397" cy="4758610"/>
          </a:xfrm>
          <a:prstGeom prst="rect">
            <a:avLst/>
          </a:prstGeom>
          <a:noFill/>
          <a:ln>
            <a:noFill/>
          </a:ln>
        </p:spPr>
      </p:pic>
      <p:sp>
        <p:nvSpPr>
          <p:cNvPr id="17" name="Flecha izquierda 16"/>
          <p:cNvSpPr/>
          <p:nvPr/>
        </p:nvSpPr>
        <p:spPr>
          <a:xfrm>
            <a:off x="9255968" y="2855166"/>
            <a:ext cx="573832" cy="24998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Flecha izquierda 17"/>
          <p:cNvSpPr/>
          <p:nvPr/>
        </p:nvSpPr>
        <p:spPr>
          <a:xfrm rot="16200000">
            <a:off x="10983882" y="4349815"/>
            <a:ext cx="433486" cy="230156"/>
          </a:xfrm>
          <a:prstGeom prst="leftArrow">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19" name="Flecha izquierda 18"/>
          <p:cNvSpPr/>
          <p:nvPr/>
        </p:nvSpPr>
        <p:spPr>
          <a:xfrm rot="19802271">
            <a:off x="10585869" y="3594520"/>
            <a:ext cx="605044" cy="200805"/>
          </a:xfrm>
          <a:prstGeom prst="left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grpSp>
        <p:nvGrpSpPr>
          <p:cNvPr id="9" name="Grupo 8"/>
          <p:cNvGrpSpPr/>
          <p:nvPr/>
        </p:nvGrpSpPr>
        <p:grpSpPr>
          <a:xfrm>
            <a:off x="0" y="109247"/>
            <a:ext cx="4659401" cy="338554"/>
            <a:chOff x="0" y="266003"/>
            <a:chExt cx="4659401" cy="338554"/>
          </a:xfrm>
        </p:grpSpPr>
        <p:sp>
          <p:nvSpPr>
            <p:cNvPr id="10" name="Rectángulo 9"/>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1" name="Rectángulo 10"/>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5" name="Imagen 14"/>
          <p:cNvPicPr>
            <a:picLocks noChangeAspect="1"/>
          </p:cNvPicPr>
          <p:nvPr/>
        </p:nvPicPr>
        <p:blipFill>
          <a:blip r:embed="rId4"/>
          <a:stretch>
            <a:fillRect/>
          </a:stretch>
        </p:blipFill>
        <p:spPr>
          <a:xfrm>
            <a:off x="867652" y="538099"/>
            <a:ext cx="1044987" cy="952462"/>
          </a:xfrm>
          <a:prstGeom prst="rect">
            <a:avLst/>
          </a:prstGeom>
        </p:spPr>
      </p:pic>
    </p:spTree>
    <p:extLst>
      <p:ext uri="{BB962C8B-B14F-4D97-AF65-F5344CB8AC3E}">
        <p14:creationId xmlns:p14="http://schemas.microsoft.com/office/powerpoint/2010/main" val="59180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8972547" y="4474061"/>
            <a:ext cx="2686053" cy="168784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E"/>
          </a:p>
        </p:txBody>
      </p:sp>
      <p:sp>
        <p:nvSpPr>
          <p:cNvPr id="11" name="Rectángulo 10"/>
          <p:cNvSpPr/>
          <p:nvPr/>
        </p:nvSpPr>
        <p:spPr>
          <a:xfrm>
            <a:off x="5581651" y="4474060"/>
            <a:ext cx="3295650" cy="168784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PE"/>
          </a:p>
        </p:txBody>
      </p:sp>
      <p:sp>
        <p:nvSpPr>
          <p:cNvPr id="2" name="Título 1"/>
          <p:cNvSpPr>
            <a:spLocks noGrp="1"/>
          </p:cNvSpPr>
          <p:nvPr>
            <p:ph type="title"/>
          </p:nvPr>
        </p:nvSpPr>
        <p:spPr>
          <a:xfrm>
            <a:off x="1895690" y="706169"/>
            <a:ext cx="8191498" cy="701675"/>
          </a:xfrm>
        </p:spPr>
        <p:txBody>
          <a:bodyPr>
            <a:normAutofit fontScale="90000"/>
          </a:bodyPr>
          <a:lstStyle/>
          <a:p>
            <a:r>
              <a:rPr lang="es-ES" sz="3200" b="1" dirty="0">
                <a:solidFill>
                  <a:srgbClr val="C00000"/>
                </a:solidFill>
                <a:latin typeface="+mn-lt"/>
              </a:rPr>
              <a:t>¿Qué son los equipos de protección de energía?</a:t>
            </a:r>
            <a:endParaRPr lang="es-PE" sz="3200" b="1" dirty="0">
              <a:solidFill>
                <a:srgbClr val="C00000"/>
              </a:solidFill>
              <a:latin typeface="+mn-lt"/>
            </a:endParaRPr>
          </a:p>
        </p:txBody>
      </p:sp>
      <p:sp>
        <p:nvSpPr>
          <p:cNvPr id="5" name="Marcador de contenido 4"/>
          <p:cNvSpPr>
            <a:spLocks noGrp="1"/>
          </p:cNvSpPr>
          <p:nvPr>
            <p:ph idx="1"/>
          </p:nvPr>
        </p:nvSpPr>
        <p:spPr>
          <a:xfrm>
            <a:off x="838200" y="1539875"/>
            <a:ext cx="4591050" cy="3609642"/>
          </a:xfrm>
        </p:spPr>
        <p:txBody>
          <a:bodyPr>
            <a:normAutofit/>
          </a:bodyPr>
          <a:lstStyle/>
          <a:p>
            <a:pPr marL="0" indent="0" algn="just">
              <a:lnSpc>
                <a:spcPct val="100000"/>
              </a:lnSpc>
              <a:buNone/>
            </a:pPr>
            <a:r>
              <a:rPr lang="es-ES" sz="2400" dirty="0">
                <a:solidFill>
                  <a:schemeClr val="accent5">
                    <a:lumMod val="75000"/>
                  </a:schemeClr>
                </a:solidFill>
              </a:rPr>
              <a:t>Son dispositivos eléctricos que se encargan de descontinuar la energía en circunstancias anormales del funcionamiento de las instalaciones. Estos dispositivos velan por la seguridad de la instalación eléctrica haciendo el proceso de distribución y uso de la energía eléctrica de forma segura.</a:t>
            </a:r>
            <a:endParaRPr lang="es-PE" sz="2400" dirty="0">
              <a:solidFill>
                <a:schemeClr val="accent5">
                  <a:lumMod val="75000"/>
                </a:schemeClr>
              </a:solidFill>
            </a:endParaRPr>
          </a:p>
        </p:txBody>
      </p:sp>
      <p:pic>
        <p:nvPicPr>
          <p:cNvPr id="6" name="Imagen 5"/>
          <p:cNvPicPr/>
          <p:nvPr/>
        </p:nvPicPr>
        <p:blipFill rotWithShape="1">
          <a:blip r:embed="rId3">
            <a:extLst>
              <a:ext uri="{28A0092B-C50C-407E-A947-70E740481C1C}">
                <a14:useLocalDpi xmlns:a14="http://schemas.microsoft.com/office/drawing/2010/main" val="0"/>
              </a:ext>
            </a:extLst>
          </a:blip>
          <a:srcRect l="50000" t="12963" r="5673" b="11728"/>
          <a:stretch/>
        </p:blipFill>
        <p:spPr>
          <a:xfrm>
            <a:off x="5991439" y="2188058"/>
            <a:ext cx="2667000" cy="2133601"/>
          </a:xfrm>
          <a:prstGeom prst="rect">
            <a:avLst/>
          </a:prstGeom>
        </p:spPr>
      </p:pic>
      <p:pic>
        <p:nvPicPr>
          <p:cNvPr id="7" name="Imagen 6"/>
          <p:cNvPicPr>
            <a:picLocks noChangeAspect="1"/>
          </p:cNvPicPr>
          <p:nvPr/>
        </p:nvPicPr>
        <p:blipFill rotWithShape="1">
          <a:blip r:embed="rId4"/>
          <a:srcRect l="4558" t="5440" r="69043" b="31783"/>
          <a:stretch/>
        </p:blipFill>
        <p:spPr>
          <a:xfrm>
            <a:off x="9220628" y="2415556"/>
            <a:ext cx="2285571" cy="1678604"/>
          </a:xfrm>
          <a:prstGeom prst="rect">
            <a:avLst/>
          </a:prstGeom>
        </p:spPr>
      </p:pic>
      <p:sp>
        <p:nvSpPr>
          <p:cNvPr id="9" name="Rectángulo 8"/>
          <p:cNvSpPr/>
          <p:nvPr/>
        </p:nvSpPr>
        <p:spPr>
          <a:xfrm>
            <a:off x="5738918" y="4589323"/>
            <a:ext cx="2981111" cy="1477328"/>
          </a:xfrm>
          <a:prstGeom prst="rect">
            <a:avLst/>
          </a:prstGeom>
          <a:noFill/>
          <a:ln w="38100">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dirty="0"/>
              <a:t>Es un dispositivo que permite tener flujo de energía eléctrica mediante baterías, cuando el suministro eléctrico falla.</a:t>
            </a:r>
            <a:endParaRPr lang="es-PE" dirty="0"/>
          </a:p>
        </p:txBody>
      </p:sp>
      <p:sp>
        <p:nvSpPr>
          <p:cNvPr id="10" name="Rectángulo 9"/>
          <p:cNvSpPr/>
          <p:nvPr/>
        </p:nvSpPr>
        <p:spPr>
          <a:xfrm>
            <a:off x="9029697" y="4589323"/>
            <a:ext cx="2476502" cy="1477328"/>
          </a:xfrm>
          <a:prstGeom prst="rect">
            <a:avLst/>
          </a:prstGeom>
          <a:noFill/>
          <a:ln w="38100">
            <a:noFill/>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dirty="0">
                <a:solidFill>
                  <a:srgbClr val="000000"/>
                </a:solidFill>
              </a:rPr>
              <a:t>Es un equipo electrónico capaz de corregir la variación de la tensión de energía, ofreciendo seguridad y estabilidad.</a:t>
            </a:r>
            <a:endParaRPr lang="es-PE" dirty="0"/>
          </a:p>
        </p:txBody>
      </p:sp>
      <p:sp>
        <p:nvSpPr>
          <p:cNvPr id="14" name="Proceso alternativo 13"/>
          <p:cNvSpPr/>
          <p:nvPr/>
        </p:nvSpPr>
        <p:spPr>
          <a:xfrm>
            <a:off x="6515314" y="1563064"/>
            <a:ext cx="1619250" cy="564668"/>
          </a:xfrm>
          <a:prstGeom prst="flowChartAlternateProcess">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400" b="1" dirty="0"/>
              <a:t>UPS</a:t>
            </a:r>
            <a:endParaRPr lang="es-PE" sz="2400" b="1" dirty="0"/>
          </a:p>
        </p:txBody>
      </p:sp>
      <p:sp>
        <p:nvSpPr>
          <p:cNvPr id="16" name="Proceso alternativo 15"/>
          <p:cNvSpPr/>
          <p:nvPr/>
        </p:nvSpPr>
        <p:spPr>
          <a:xfrm>
            <a:off x="9363287" y="1539874"/>
            <a:ext cx="2000251" cy="587858"/>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400" b="1" dirty="0"/>
              <a:t>Estabilizador</a:t>
            </a:r>
            <a:endParaRPr lang="es-PE" sz="2400" b="1" dirty="0"/>
          </a:p>
        </p:txBody>
      </p:sp>
      <p:grpSp>
        <p:nvGrpSpPr>
          <p:cNvPr id="13" name="Grupo 12"/>
          <p:cNvGrpSpPr/>
          <p:nvPr/>
        </p:nvGrpSpPr>
        <p:grpSpPr>
          <a:xfrm>
            <a:off x="0" y="109247"/>
            <a:ext cx="4659401" cy="338554"/>
            <a:chOff x="0" y="266003"/>
            <a:chExt cx="4659401" cy="338554"/>
          </a:xfrm>
        </p:grpSpPr>
        <p:sp>
          <p:nvSpPr>
            <p:cNvPr id="15" name="Rectángulo 14"/>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17" name="Rectángulo 16"/>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8" name="Imagen 17"/>
          <p:cNvPicPr>
            <a:picLocks noChangeAspect="1"/>
          </p:cNvPicPr>
          <p:nvPr/>
        </p:nvPicPr>
        <p:blipFill>
          <a:blip r:embed="rId5"/>
          <a:stretch>
            <a:fillRect/>
          </a:stretch>
        </p:blipFill>
        <p:spPr>
          <a:xfrm>
            <a:off x="838200" y="580776"/>
            <a:ext cx="1044987" cy="952462"/>
          </a:xfrm>
          <a:prstGeom prst="rect">
            <a:avLst/>
          </a:prstGeom>
        </p:spPr>
      </p:pic>
    </p:spTree>
    <p:extLst>
      <p:ext uri="{BB962C8B-B14F-4D97-AF65-F5344CB8AC3E}">
        <p14:creationId xmlns:p14="http://schemas.microsoft.com/office/powerpoint/2010/main" val="141305953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7799" y="647181"/>
            <a:ext cx="10515600" cy="629169"/>
          </a:xfrm>
        </p:spPr>
        <p:txBody>
          <a:bodyPr>
            <a:normAutofit/>
          </a:bodyPr>
          <a:lstStyle/>
          <a:p>
            <a:r>
              <a:rPr lang="es-ES" sz="3200" b="1" dirty="0">
                <a:solidFill>
                  <a:srgbClr val="C00000"/>
                </a:solidFill>
                <a:latin typeface="+mn-lt"/>
              </a:rPr>
              <a:t>Estado de equipos de interconexión y protección</a:t>
            </a:r>
            <a:endParaRPr lang="es-PE" sz="3200" b="1" dirty="0">
              <a:solidFill>
                <a:srgbClr val="C00000"/>
              </a:solidFill>
              <a:latin typeface="+mn-lt"/>
            </a:endParaRPr>
          </a:p>
        </p:txBody>
      </p:sp>
      <p:pic>
        <p:nvPicPr>
          <p:cNvPr id="4" name="Marcador de contenido 3"/>
          <p:cNvPicPr>
            <a:picLocks noGrp="1" noChangeAspect="1"/>
          </p:cNvPicPr>
          <p:nvPr>
            <p:ph idx="1"/>
          </p:nvPr>
        </p:nvPicPr>
        <p:blipFill>
          <a:blip r:embed="rId3"/>
          <a:stretch>
            <a:fillRect/>
          </a:stretch>
        </p:blipFill>
        <p:spPr>
          <a:xfrm>
            <a:off x="1017799" y="2800350"/>
            <a:ext cx="10507451" cy="3742675"/>
          </a:xfrm>
          <a:prstGeom prst="rect">
            <a:avLst/>
          </a:prstGeom>
        </p:spPr>
      </p:pic>
      <p:sp>
        <p:nvSpPr>
          <p:cNvPr id="6" name="Rectángulo 5"/>
          <p:cNvSpPr/>
          <p:nvPr/>
        </p:nvSpPr>
        <p:spPr>
          <a:xfrm>
            <a:off x="933450" y="1257300"/>
            <a:ext cx="10515600" cy="154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a:solidFill>
                  <a:schemeClr val="accent5">
                    <a:lumMod val="75000"/>
                  </a:schemeClr>
                </a:solidFill>
              </a:rPr>
              <a:t>El director informa que cuenta con un modem (4 puertos) y un </a:t>
            </a:r>
            <a:r>
              <a:rPr lang="es-ES" sz="2400" dirty="0" err="1">
                <a:solidFill>
                  <a:schemeClr val="accent5">
                    <a:lumMod val="75000"/>
                  </a:schemeClr>
                </a:solidFill>
              </a:rPr>
              <a:t>router</a:t>
            </a:r>
            <a:r>
              <a:rPr lang="es-ES" sz="2400" dirty="0">
                <a:solidFill>
                  <a:schemeClr val="accent5">
                    <a:lumMod val="75000"/>
                  </a:schemeClr>
                </a:solidFill>
              </a:rPr>
              <a:t> (12 puertos), que fueron adquiridos hace 4 años, se encuentran funcionando sin ningún problema. También tiene un estabilizador de corriente que presenta fallas pero funciona, fue adquirido hace 7 años.</a:t>
            </a:r>
            <a:endParaRPr lang="es-PE" sz="2400" dirty="0">
              <a:solidFill>
                <a:schemeClr val="accent5">
                  <a:lumMod val="75000"/>
                </a:schemeClr>
              </a:solidFill>
            </a:endParaRPr>
          </a:p>
        </p:txBody>
      </p:sp>
      <p:sp>
        <p:nvSpPr>
          <p:cNvPr id="7" name="Rectángulo 6"/>
          <p:cNvSpPr/>
          <p:nvPr/>
        </p:nvSpPr>
        <p:spPr>
          <a:xfrm>
            <a:off x="2924175" y="5287943"/>
            <a:ext cx="361950" cy="46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8" name="Rectángulo 7"/>
          <p:cNvSpPr/>
          <p:nvPr/>
        </p:nvSpPr>
        <p:spPr>
          <a:xfrm>
            <a:off x="2838450" y="4953000"/>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9" name="Rectángulo 8"/>
          <p:cNvSpPr/>
          <p:nvPr/>
        </p:nvSpPr>
        <p:spPr>
          <a:xfrm>
            <a:off x="4008649" y="4952999"/>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0" name="Rectángulo 9"/>
          <p:cNvSpPr/>
          <p:nvPr/>
        </p:nvSpPr>
        <p:spPr>
          <a:xfrm>
            <a:off x="3475249" y="5257149"/>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1" name="Rectángulo 10"/>
          <p:cNvSpPr/>
          <p:nvPr/>
        </p:nvSpPr>
        <p:spPr>
          <a:xfrm>
            <a:off x="3475249" y="4952999"/>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2" name="Rectángulo 11"/>
          <p:cNvSpPr/>
          <p:nvPr/>
        </p:nvSpPr>
        <p:spPr>
          <a:xfrm>
            <a:off x="4686300" y="6108662"/>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3" name="Rectángulo 12"/>
          <p:cNvSpPr/>
          <p:nvPr/>
        </p:nvSpPr>
        <p:spPr>
          <a:xfrm>
            <a:off x="4008649" y="5257148"/>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4" name="Rectángulo 13"/>
          <p:cNvSpPr/>
          <p:nvPr/>
        </p:nvSpPr>
        <p:spPr>
          <a:xfrm>
            <a:off x="3475249" y="6090260"/>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5" name="Rectángulo 14"/>
          <p:cNvSpPr/>
          <p:nvPr/>
        </p:nvSpPr>
        <p:spPr>
          <a:xfrm>
            <a:off x="2819400" y="6090261"/>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6" name="Rectángulo 15"/>
          <p:cNvSpPr/>
          <p:nvPr/>
        </p:nvSpPr>
        <p:spPr>
          <a:xfrm>
            <a:off x="8267700" y="4952998"/>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7" name="Rectángulo 16"/>
          <p:cNvSpPr/>
          <p:nvPr/>
        </p:nvSpPr>
        <p:spPr>
          <a:xfrm>
            <a:off x="8267700" y="5257147"/>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8" name="Rectángulo 17"/>
          <p:cNvSpPr/>
          <p:nvPr/>
        </p:nvSpPr>
        <p:spPr>
          <a:xfrm>
            <a:off x="8267700" y="6128359"/>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19" name="Rectángulo 18"/>
          <p:cNvSpPr/>
          <p:nvPr/>
        </p:nvSpPr>
        <p:spPr>
          <a:xfrm>
            <a:off x="8885449" y="4972968"/>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20" name="Rectángulo 19"/>
          <p:cNvSpPr/>
          <p:nvPr/>
        </p:nvSpPr>
        <p:spPr>
          <a:xfrm>
            <a:off x="10002626" y="5238745"/>
            <a:ext cx="533400" cy="48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C00000"/>
                </a:solidFill>
              </a:rPr>
              <a:t>1</a:t>
            </a:r>
            <a:endParaRPr lang="es-PE" sz="2400" dirty="0">
              <a:solidFill>
                <a:srgbClr val="C00000"/>
              </a:solidFill>
            </a:endParaRPr>
          </a:p>
        </p:txBody>
      </p:sp>
      <p:sp>
        <p:nvSpPr>
          <p:cNvPr id="21" name="Rectángulo 20"/>
          <p:cNvSpPr/>
          <p:nvPr/>
        </p:nvSpPr>
        <p:spPr>
          <a:xfrm>
            <a:off x="8801100" y="5630780"/>
            <a:ext cx="2705100" cy="893196"/>
          </a:xfrm>
          <a:prstGeom prst="rect">
            <a:avLst/>
          </a:prstGeom>
          <a:solidFill>
            <a:schemeClr val="bg1">
              <a:lumMod val="50000"/>
            </a:schemeClr>
          </a:solidFill>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grpSp>
        <p:nvGrpSpPr>
          <p:cNvPr id="22" name="Grupo 21"/>
          <p:cNvGrpSpPr/>
          <p:nvPr/>
        </p:nvGrpSpPr>
        <p:grpSpPr>
          <a:xfrm>
            <a:off x="0" y="109247"/>
            <a:ext cx="4659401" cy="338554"/>
            <a:chOff x="0" y="266003"/>
            <a:chExt cx="4659401" cy="338554"/>
          </a:xfrm>
        </p:grpSpPr>
        <p:sp>
          <p:nvSpPr>
            <p:cNvPr id="23" name="Rectángulo 22"/>
            <p:cNvSpPr/>
            <p:nvPr/>
          </p:nvSpPr>
          <p:spPr>
            <a:xfrm>
              <a:off x="391886" y="266003"/>
              <a:ext cx="4267515" cy="338554"/>
            </a:xfrm>
            <a:prstGeom prst="rect">
              <a:avLst/>
            </a:prstGeom>
          </p:spPr>
          <p:txBody>
            <a:bodyPr wrap="none">
              <a:spAutoFit/>
            </a:bodyPr>
            <a:lstStyle/>
            <a:p>
              <a:r>
                <a:rPr lang="es-ES" sz="1600" b="1" dirty="0">
                  <a:solidFill>
                    <a:srgbClr val="C00000"/>
                  </a:solidFill>
                  <a:latin typeface="Arial Narrow" panose="020B0606020202030204" pitchFamily="34" charset="0"/>
                  <a:cs typeface="Arial" panose="020B0604020202020204" pitchFamily="34" charset="0"/>
                </a:rPr>
                <a:t>Ficha Unificada de Infraestructura Educativa - FUIE</a:t>
              </a:r>
            </a:p>
          </p:txBody>
        </p:sp>
        <p:sp>
          <p:nvSpPr>
            <p:cNvPr id="24" name="Rectángulo 23"/>
            <p:cNvSpPr/>
            <p:nvPr/>
          </p:nvSpPr>
          <p:spPr>
            <a:xfrm>
              <a:off x="0" y="305192"/>
              <a:ext cx="391886" cy="2957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927235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9" grpId="0"/>
      <p:bldP spid="2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84950" y="2810603"/>
            <a:ext cx="5503450" cy="1015663"/>
          </a:xfrm>
          <a:prstGeom prst="rect">
            <a:avLst/>
          </a:prstGeom>
          <a:noFill/>
        </p:spPr>
        <p:txBody>
          <a:bodyPr wrap="square" rtlCol="0">
            <a:spAutoFit/>
          </a:bodyPr>
          <a:lstStyle/>
          <a:p>
            <a:r>
              <a:rPr lang="es-PE" sz="6000" b="1" dirty="0">
                <a:solidFill>
                  <a:schemeClr val="accent5">
                    <a:lumMod val="75000"/>
                  </a:schemeClr>
                </a:solidFill>
                <a:latin typeface="Yu Gothic UI Semilight" panose="020B0400000000000000" pitchFamily="34" charset="-128"/>
                <a:ea typeface="Yu Gothic UI Semilight" panose="020B0400000000000000" pitchFamily="34" charset="-128"/>
              </a:rPr>
              <a:t>Muchas gracias</a:t>
            </a:r>
            <a:endParaRPr lang="es-PE" sz="6000" b="1" dirty="0">
              <a:solidFill>
                <a:schemeClr val="accent5">
                  <a:lumMod val="75000"/>
                </a:schemeClr>
              </a:solidFill>
              <a:latin typeface="Yu Gothic UI Semilight" panose="020B0400000000000000" pitchFamily="34" charset="-128"/>
              <a:ea typeface="Yu Gothic UI Semilight" panose="020B0400000000000000" pitchFamily="34" charset="-128"/>
              <a:cs typeface="Arial" panose="020B0604020202020204" pitchFamily="34" charset="0"/>
            </a:endParaRPr>
          </a:p>
        </p:txBody>
      </p:sp>
    </p:spTree>
    <p:extLst>
      <p:ext uri="{BB962C8B-B14F-4D97-AF65-F5344CB8AC3E}">
        <p14:creationId xmlns:p14="http://schemas.microsoft.com/office/powerpoint/2010/main" val="3521227162"/>
      </p:ext>
    </p:extLst>
  </p:cSld>
  <p:clrMapOvr>
    <a:masterClrMapping/>
  </p:clrMapOvr>
  <p:transition>
    <p:fad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32732</TotalTime>
  <Words>5073</Words>
  <Application>Microsoft Office PowerPoint</Application>
  <PresentationFormat>Panorámica</PresentationFormat>
  <Paragraphs>669</Paragraphs>
  <Slides>93</Slides>
  <Notes>64</Notes>
  <HiddenSlides>0</HiddenSlides>
  <MMClips>0</MMClips>
  <ScaleCrop>false</ScaleCrop>
  <HeadingPairs>
    <vt:vector size="4" baseType="variant">
      <vt:variant>
        <vt:lpstr>Tema</vt:lpstr>
      </vt:variant>
      <vt:variant>
        <vt:i4>1</vt:i4>
      </vt:variant>
      <vt:variant>
        <vt:lpstr>Títulos de diapositiva</vt:lpstr>
      </vt:variant>
      <vt:variant>
        <vt:i4>93</vt:i4>
      </vt:variant>
    </vt:vector>
  </HeadingPairs>
  <TitlesOfParts>
    <vt:vector size="94" baseType="lpstr">
      <vt:lpstr>Tema de Office</vt:lpstr>
      <vt:lpstr>Presentación de PowerPoint</vt:lpstr>
      <vt:lpstr>¿Qué es la Ficha Unificada de Infraestructura Educativa - FUIE?</vt:lpstr>
      <vt:lpstr>Como se conforma la infraestructura del local educativo</vt:lpstr>
      <vt:lpstr>Presentación de PowerPoint</vt:lpstr>
      <vt:lpstr>Presentación de PowerPoint</vt:lpstr>
      <vt:lpstr>Presentación de PowerPoint</vt:lpstr>
      <vt:lpstr>¿Qué documentos fuentes son necesarios para el llenado de la FUIE?</vt:lpstr>
      <vt:lpstr>Presentación de PowerPoint</vt:lpstr>
      <vt:lpstr>¿Qué es el local educativo?</vt:lpstr>
      <vt:lpstr>¿Qué es un predio?</vt:lpstr>
      <vt:lpstr>Caso 1:</vt:lpstr>
      <vt:lpstr>Caso 2:</vt:lpstr>
      <vt:lpstr>Caso 3:</vt:lpstr>
      <vt:lpstr>Presentación de PowerPoint</vt:lpstr>
      <vt:lpstr>¿Qué es una edificación?</vt:lpstr>
      <vt:lpstr>Presentación de PowerPoint</vt:lpstr>
      <vt:lpstr>Presentación de PowerPoint</vt:lpstr>
      <vt:lpstr>Presentación de PowerPoint</vt:lpstr>
      <vt:lpstr>Presentación de PowerPoint</vt:lpstr>
      <vt:lpstr>Área asignada del terreno</vt:lpstr>
      <vt:lpstr>Área construida</vt:lpstr>
      <vt:lpstr>CASO 1</vt:lpstr>
      <vt:lpstr>Solución del caso 1</vt:lpstr>
      <vt:lpstr>¿Qué es un estudio topográfico?</vt:lpstr>
      <vt:lpstr>Verificación de áreas del levantamiento topográfico</vt:lpstr>
      <vt:lpstr>¿Qué es el saneamiento físico legal?</vt:lpstr>
      <vt:lpstr>Presentación de PowerPoint</vt:lpstr>
      <vt:lpstr>¿Qué entendemos por tramos?</vt:lpstr>
      <vt:lpstr>¿Cómo se codifican los tramos del local educativo en un  plano de mano alzada?</vt:lpstr>
      <vt:lpstr>¿Qué es un trayecto?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Servicios básicos en el centro poblado</vt:lpstr>
      <vt:lpstr>Servicios básicos del local educativo</vt:lpstr>
      <vt:lpstr>Abastecimiento de agua</vt:lpstr>
      <vt:lpstr>¿Cuándo no se debe considerar abastecimiento de agua por “Red pública”?</vt:lpstr>
      <vt:lpstr>Presentación de PowerPoint</vt:lpstr>
      <vt:lpstr>¿Qué son los bebederos?</vt:lpstr>
      <vt:lpstr>Presentación de PowerPoint</vt:lpstr>
      <vt:lpstr>Abastecimiento de agua que usa el local educativo Red pública (Agua potable)</vt:lpstr>
      <vt:lpstr>Servicio de desagüe Desemboca en una red pública de desagüe</vt:lpstr>
      <vt:lpstr>Servicio de desagüe Desemboca en un río, acequia o canal. </vt:lpstr>
      <vt:lpstr>Servicio de desagüe Utiliza pozo séptico/tanque séptico (cal, ceniza y otro)</vt:lpstr>
      <vt:lpstr>Servicio de desagüe Utiliza pozo percolador (Sin tratamiento alguno)</vt:lpstr>
      <vt:lpstr>Servicio de desagüe Utiliza zanja filtrante</vt:lpstr>
      <vt:lpstr>Servicio de desagüe Utiliza zanja filtrante</vt:lpstr>
      <vt:lpstr>Servicio de desagüe Utiliza pozo sin tratamiento alguno</vt:lpstr>
      <vt:lpstr>Energía eléctrica que usa el local educativo Red pública</vt:lpstr>
      <vt:lpstr>Servicio de energía eléctrica que usa el local educativo Red pública</vt:lpstr>
      <vt:lpstr>Energía eléctrica que usa el local educativo Generador o motor</vt:lpstr>
      <vt:lpstr>Energía eléctrica que usa el local educativo Panel solar</vt:lpstr>
      <vt:lpstr>Energía eléctrica que usa el local educativo Energía eólica</vt:lpstr>
      <vt:lpstr>Servicio de internet en el local educativo</vt:lpstr>
      <vt:lpstr>Caso 1:</vt:lpstr>
      <vt:lpstr>Servicio de internet en el local educativo</vt:lpstr>
      <vt:lpstr>Presentación de PowerPoint</vt:lpstr>
      <vt:lpstr>¿Qué entendemos por cerco perimétrico?</vt:lpstr>
      <vt:lpstr>Estado de conservación del cerco perimétrico</vt:lpstr>
      <vt:lpstr>¿Qué entendemos por muros de contención?</vt:lpstr>
      <vt:lpstr>Sistema estructural del muro de contención</vt:lpstr>
      <vt:lpstr>Presentación de PowerPoint</vt:lpstr>
      <vt:lpstr>Presentación de PowerPoint</vt:lpstr>
      <vt:lpstr>Presentación de PowerPoint</vt:lpstr>
      <vt:lpstr>Presentación de PowerPoint</vt:lpstr>
      <vt:lpstr>Presentación de PowerPoint</vt:lpstr>
      <vt:lpstr>Presentación de PowerPoint</vt:lpstr>
      <vt:lpstr>¿Qué son las aulas?</vt:lpstr>
      <vt:lpstr>Ejemplo 1:</vt:lpstr>
      <vt:lpstr>A continuación vamos a registrar la información que se presenta en el ejemplo 1.</vt:lpstr>
      <vt:lpstr>Ejemplo 2: </vt:lpstr>
      <vt:lpstr>Resolvamos el ejemplo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son los recursos tecnológicos?</vt:lpstr>
      <vt:lpstr>Recomendaciones para el correcto registro</vt:lpstr>
      <vt:lpstr>Estado de Otros dispositivos</vt:lpstr>
      <vt:lpstr>¿Qué son los equipos de interconexión?</vt:lpstr>
      <vt:lpstr>¿Qué son los equipos de protección de energía?</vt:lpstr>
      <vt:lpstr>Estado de equipos de interconexión y protección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MINEDU</dc:creator>
  <cp:lastModifiedBy>Daissy Quispe De La Cruz</cp:lastModifiedBy>
  <cp:revision>2042</cp:revision>
  <cp:lastPrinted>2016-11-10T17:32:22Z</cp:lastPrinted>
  <dcterms:created xsi:type="dcterms:W3CDTF">2014-10-23T20:47:16Z</dcterms:created>
  <dcterms:modified xsi:type="dcterms:W3CDTF">2021-05-11T17:36:00Z</dcterms:modified>
</cp:coreProperties>
</file>